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handoutMasterIdLst>
    <p:handoutMasterId r:id="rId14"/>
  </p:handoutMasterIdLst>
  <p:sldIdLst>
    <p:sldId id="265" r:id="rId4"/>
    <p:sldId id="268" r:id="rId5"/>
    <p:sldId id="269" r:id="rId6"/>
    <p:sldId id="270" r:id="rId7"/>
    <p:sldId id="271" r:id="rId8"/>
    <p:sldId id="272" r:id="rId9"/>
    <p:sldId id="273" r:id="rId10"/>
    <p:sldId id="274" r:id="rId11"/>
    <p:sldId id="275" r:id="rId12"/>
    <p:sldId id="276" r:id="rId13"/>
  </p:sldIdLst>
  <p:sldSz cx="9144000" cy="6858000" type="screen4x3"/>
  <p:notesSz cx="6797675" cy="99282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33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5F1A5-8E87-41EE-92B0-320FC96C663F}" type="doc">
      <dgm:prSet loTypeId="urn:microsoft.com/office/officeart/2005/8/layout/chevron1" loCatId="process" qsTypeId="urn:microsoft.com/office/officeart/2005/8/quickstyle/simple1" qsCatId="simple" csTypeId="urn:microsoft.com/office/officeart/2005/8/colors/accent1_2" csCatId="accent1" phldr="1"/>
      <dgm:spPr/>
    </dgm:pt>
    <dgm:pt modelId="{81BE6366-E3E1-4755-B7E0-EBB7B3D90A09}">
      <dgm:prSet phldrT="[Texto]"/>
      <dgm:spPr/>
      <dgm:t>
        <a:bodyPr/>
        <a:lstStyle/>
        <a:p>
          <a:r>
            <a:rPr lang="pt-PT" dirty="0" smtClean="0"/>
            <a:t>Iniciativa </a:t>
          </a:r>
          <a:endParaRPr lang="en-GB" dirty="0"/>
        </a:p>
      </dgm:t>
    </dgm:pt>
    <dgm:pt modelId="{BEFA8550-FA01-4071-BEEB-462DB124E1D7}" type="parTrans" cxnId="{7F3647C4-F610-4C74-8028-B13B51E9DD3B}">
      <dgm:prSet/>
      <dgm:spPr/>
      <dgm:t>
        <a:bodyPr/>
        <a:lstStyle/>
        <a:p>
          <a:endParaRPr lang="en-GB"/>
        </a:p>
      </dgm:t>
    </dgm:pt>
    <dgm:pt modelId="{751B071B-B5F7-4AA9-B420-649AECE3172D}" type="sibTrans" cxnId="{7F3647C4-F610-4C74-8028-B13B51E9DD3B}">
      <dgm:prSet/>
      <dgm:spPr/>
      <dgm:t>
        <a:bodyPr/>
        <a:lstStyle/>
        <a:p>
          <a:endParaRPr lang="en-GB"/>
        </a:p>
      </dgm:t>
    </dgm:pt>
    <dgm:pt modelId="{21182291-BD5B-4A90-8CD5-3F79DB9C0692}">
      <dgm:prSet phldrT="[Texto]"/>
      <dgm:spPr/>
      <dgm:t>
        <a:bodyPr/>
        <a:lstStyle/>
        <a:p>
          <a:r>
            <a:rPr lang="pt-PT" dirty="0" smtClean="0"/>
            <a:t>Instrução</a:t>
          </a:r>
          <a:endParaRPr lang="en-GB" dirty="0"/>
        </a:p>
      </dgm:t>
    </dgm:pt>
    <dgm:pt modelId="{82248276-634A-4829-90F2-E06E1AB868DD}" type="parTrans" cxnId="{C226EB06-61F5-4594-8BCF-8090BC07E716}">
      <dgm:prSet/>
      <dgm:spPr/>
      <dgm:t>
        <a:bodyPr/>
        <a:lstStyle/>
        <a:p>
          <a:endParaRPr lang="en-GB"/>
        </a:p>
      </dgm:t>
    </dgm:pt>
    <dgm:pt modelId="{DB9AA5F4-1BFC-4C2D-AD0E-EA399995CDD8}" type="sibTrans" cxnId="{C226EB06-61F5-4594-8BCF-8090BC07E716}">
      <dgm:prSet/>
      <dgm:spPr/>
      <dgm:t>
        <a:bodyPr/>
        <a:lstStyle/>
        <a:p>
          <a:endParaRPr lang="en-GB"/>
        </a:p>
      </dgm:t>
    </dgm:pt>
    <dgm:pt modelId="{F5D13307-D970-4930-99AD-B42C76DEE7BE}">
      <dgm:prSet phldrT="[Texto]"/>
      <dgm:spPr/>
      <dgm:t>
        <a:bodyPr/>
        <a:lstStyle/>
        <a:p>
          <a:r>
            <a:rPr lang="pt-PT" dirty="0" smtClean="0"/>
            <a:t>Audiência de Interessados</a:t>
          </a:r>
          <a:endParaRPr lang="en-GB" dirty="0"/>
        </a:p>
      </dgm:t>
    </dgm:pt>
    <dgm:pt modelId="{64CBB626-9767-4FD2-8122-124C7FEBABC2}" type="parTrans" cxnId="{685F696D-7376-4B1C-B9C1-15C66BF38680}">
      <dgm:prSet/>
      <dgm:spPr/>
      <dgm:t>
        <a:bodyPr/>
        <a:lstStyle/>
        <a:p>
          <a:endParaRPr lang="en-GB"/>
        </a:p>
      </dgm:t>
    </dgm:pt>
    <dgm:pt modelId="{E14718CA-BB9E-4BAF-9442-363A78215C0D}" type="sibTrans" cxnId="{685F696D-7376-4B1C-B9C1-15C66BF38680}">
      <dgm:prSet/>
      <dgm:spPr/>
      <dgm:t>
        <a:bodyPr/>
        <a:lstStyle/>
        <a:p>
          <a:endParaRPr lang="en-GB"/>
        </a:p>
      </dgm:t>
    </dgm:pt>
    <dgm:pt modelId="{036314D6-A722-4331-930A-49297B888D54}">
      <dgm:prSet phldrT="[Texto]"/>
      <dgm:spPr/>
      <dgm:t>
        <a:bodyPr/>
        <a:lstStyle/>
        <a:p>
          <a:r>
            <a:rPr lang="pt-PT" dirty="0" smtClean="0"/>
            <a:t> Decisão Final</a:t>
          </a:r>
        </a:p>
        <a:p>
          <a:r>
            <a:rPr lang="pt-PT" dirty="0" smtClean="0"/>
            <a:t>Ato Administrativo</a:t>
          </a:r>
          <a:endParaRPr lang="en-GB" dirty="0"/>
        </a:p>
      </dgm:t>
    </dgm:pt>
    <dgm:pt modelId="{0B90F0B4-2AC6-46A5-AF8E-FE82F2BB57A5}" type="parTrans" cxnId="{B41DC9D5-B4B8-441E-AA05-612FC573525A}">
      <dgm:prSet/>
      <dgm:spPr/>
      <dgm:t>
        <a:bodyPr/>
        <a:lstStyle/>
        <a:p>
          <a:endParaRPr lang="en-GB"/>
        </a:p>
      </dgm:t>
    </dgm:pt>
    <dgm:pt modelId="{05584FBD-2568-44B4-9DD8-9AB27E4C4FD1}" type="sibTrans" cxnId="{B41DC9D5-B4B8-441E-AA05-612FC573525A}">
      <dgm:prSet/>
      <dgm:spPr/>
      <dgm:t>
        <a:bodyPr/>
        <a:lstStyle/>
        <a:p>
          <a:endParaRPr lang="en-GB"/>
        </a:p>
      </dgm:t>
    </dgm:pt>
    <dgm:pt modelId="{492307ED-58E3-4DB7-A1AE-EFA5D16A837F}">
      <dgm:prSet phldrT="[Texto]"/>
      <dgm:spPr/>
      <dgm:t>
        <a:bodyPr/>
        <a:lstStyle/>
        <a:p>
          <a:r>
            <a:rPr lang="pt-PT" dirty="0" smtClean="0"/>
            <a:t>Proposta de decisão</a:t>
          </a:r>
          <a:endParaRPr lang="en-GB" dirty="0"/>
        </a:p>
      </dgm:t>
    </dgm:pt>
    <dgm:pt modelId="{6924583E-CFAD-46BD-852C-24E9FC25B879}" type="parTrans" cxnId="{202D5640-58B3-4332-A7AD-02F3F2B16F07}">
      <dgm:prSet/>
      <dgm:spPr/>
      <dgm:t>
        <a:bodyPr/>
        <a:lstStyle/>
        <a:p>
          <a:endParaRPr lang="en-GB"/>
        </a:p>
      </dgm:t>
    </dgm:pt>
    <dgm:pt modelId="{BB553183-226F-4A79-BB7C-AD143D61F162}" type="sibTrans" cxnId="{202D5640-58B3-4332-A7AD-02F3F2B16F07}">
      <dgm:prSet/>
      <dgm:spPr/>
      <dgm:t>
        <a:bodyPr/>
        <a:lstStyle/>
        <a:p>
          <a:endParaRPr lang="en-GB"/>
        </a:p>
      </dgm:t>
    </dgm:pt>
    <dgm:pt modelId="{D77643F4-6F4B-43FC-A1B8-1C4146473EE6}" type="pres">
      <dgm:prSet presAssocID="{AC65F1A5-8E87-41EE-92B0-320FC96C663F}" presName="Name0" presStyleCnt="0">
        <dgm:presLayoutVars>
          <dgm:dir/>
          <dgm:animLvl val="lvl"/>
          <dgm:resizeHandles val="exact"/>
        </dgm:presLayoutVars>
      </dgm:prSet>
      <dgm:spPr/>
    </dgm:pt>
    <dgm:pt modelId="{5ED42DC5-D01E-48BA-A158-852297B27C12}" type="pres">
      <dgm:prSet presAssocID="{81BE6366-E3E1-4755-B7E0-EBB7B3D90A09}" presName="parTxOnly" presStyleLbl="node1" presStyleIdx="0" presStyleCnt="5">
        <dgm:presLayoutVars>
          <dgm:chMax val="0"/>
          <dgm:chPref val="0"/>
          <dgm:bulletEnabled val="1"/>
        </dgm:presLayoutVars>
      </dgm:prSet>
      <dgm:spPr/>
      <dgm:t>
        <a:bodyPr/>
        <a:lstStyle/>
        <a:p>
          <a:endParaRPr lang="pt-PT"/>
        </a:p>
      </dgm:t>
    </dgm:pt>
    <dgm:pt modelId="{E2BC5F32-9000-4A5C-801D-D23588DA7CE7}" type="pres">
      <dgm:prSet presAssocID="{751B071B-B5F7-4AA9-B420-649AECE3172D}" presName="parTxOnlySpace" presStyleCnt="0"/>
      <dgm:spPr/>
    </dgm:pt>
    <dgm:pt modelId="{7BA74D63-48F0-4C02-8996-074D772EB3A5}" type="pres">
      <dgm:prSet presAssocID="{21182291-BD5B-4A90-8CD5-3F79DB9C0692}" presName="parTxOnly" presStyleLbl="node1" presStyleIdx="1" presStyleCnt="5">
        <dgm:presLayoutVars>
          <dgm:chMax val="0"/>
          <dgm:chPref val="0"/>
          <dgm:bulletEnabled val="1"/>
        </dgm:presLayoutVars>
      </dgm:prSet>
      <dgm:spPr/>
      <dgm:t>
        <a:bodyPr/>
        <a:lstStyle/>
        <a:p>
          <a:endParaRPr lang="pt-PT"/>
        </a:p>
      </dgm:t>
    </dgm:pt>
    <dgm:pt modelId="{47022BFD-3C7A-4B16-8556-4A3D0F4D72F7}" type="pres">
      <dgm:prSet presAssocID="{DB9AA5F4-1BFC-4C2D-AD0E-EA399995CDD8}" presName="parTxOnlySpace" presStyleCnt="0"/>
      <dgm:spPr/>
    </dgm:pt>
    <dgm:pt modelId="{A2A70C7D-95DA-4E96-BE7F-A1382BCD74C6}" type="pres">
      <dgm:prSet presAssocID="{492307ED-58E3-4DB7-A1AE-EFA5D16A837F}" presName="parTxOnly" presStyleLbl="node1" presStyleIdx="2" presStyleCnt="5">
        <dgm:presLayoutVars>
          <dgm:chMax val="0"/>
          <dgm:chPref val="0"/>
          <dgm:bulletEnabled val="1"/>
        </dgm:presLayoutVars>
      </dgm:prSet>
      <dgm:spPr/>
      <dgm:t>
        <a:bodyPr/>
        <a:lstStyle/>
        <a:p>
          <a:endParaRPr lang="pt-PT"/>
        </a:p>
      </dgm:t>
    </dgm:pt>
    <dgm:pt modelId="{2F3DB58D-9946-4F94-B670-593C7612D5E9}" type="pres">
      <dgm:prSet presAssocID="{BB553183-226F-4A79-BB7C-AD143D61F162}" presName="parTxOnlySpace" presStyleCnt="0"/>
      <dgm:spPr/>
    </dgm:pt>
    <dgm:pt modelId="{8EAD2CB2-108C-4930-8138-162F5CE74114}" type="pres">
      <dgm:prSet presAssocID="{F5D13307-D970-4930-99AD-B42C76DEE7BE}" presName="parTxOnly" presStyleLbl="node1" presStyleIdx="3" presStyleCnt="5">
        <dgm:presLayoutVars>
          <dgm:chMax val="0"/>
          <dgm:chPref val="0"/>
          <dgm:bulletEnabled val="1"/>
        </dgm:presLayoutVars>
      </dgm:prSet>
      <dgm:spPr/>
      <dgm:t>
        <a:bodyPr/>
        <a:lstStyle/>
        <a:p>
          <a:endParaRPr lang="pt-PT"/>
        </a:p>
      </dgm:t>
    </dgm:pt>
    <dgm:pt modelId="{85287E64-C294-495A-8310-4E970EC6B4D1}" type="pres">
      <dgm:prSet presAssocID="{E14718CA-BB9E-4BAF-9442-363A78215C0D}" presName="parTxOnlySpace" presStyleCnt="0"/>
      <dgm:spPr/>
    </dgm:pt>
    <dgm:pt modelId="{1B2283D9-ADD2-462A-ACBE-D69A04E57276}" type="pres">
      <dgm:prSet presAssocID="{036314D6-A722-4331-930A-49297B888D54}" presName="parTxOnly" presStyleLbl="node1" presStyleIdx="4" presStyleCnt="5">
        <dgm:presLayoutVars>
          <dgm:chMax val="0"/>
          <dgm:chPref val="0"/>
          <dgm:bulletEnabled val="1"/>
        </dgm:presLayoutVars>
      </dgm:prSet>
      <dgm:spPr/>
      <dgm:t>
        <a:bodyPr/>
        <a:lstStyle/>
        <a:p>
          <a:endParaRPr lang="pt-PT"/>
        </a:p>
      </dgm:t>
    </dgm:pt>
  </dgm:ptLst>
  <dgm:cxnLst>
    <dgm:cxn modelId="{C7A2F819-E23B-4968-BD9B-3ECD294EF9FC}" type="presOf" srcId="{21182291-BD5B-4A90-8CD5-3F79DB9C0692}" destId="{7BA74D63-48F0-4C02-8996-074D772EB3A5}" srcOrd="0" destOrd="0" presId="urn:microsoft.com/office/officeart/2005/8/layout/chevron1"/>
    <dgm:cxn modelId="{685F696D-7376-4B1C-B9C1-15C66BF38680}" srcId="{AC65F1A5-8E87-41EE-92B0-320FC96C663F}" destId="{F5D13307-D970-4930-99AD-B42C76DEE7BE}" srcOrd="3" destOrd="0" parTransId="{64CBB626-9767-4FD2-8122-124C7FEBABC2}" sibTransId="{E14718CA-BB9E-4BAF-9442-363A78215C0D}"/>
    <dgm:cxn modelId="{71C51A2F-CCA6-4BB0-9B32-C7A00355869A}" type="presOf" srcId="{036314D6-A722-4331-930A-49297B888D54}" destId="{1B2283D9-ADD2-462A-ACBE-D69A04E57276}" srcOrd="0" destOrd="0" presId="urn:microsoft.com/office/officeart/2005/8/layout/chevron1"/>
    <dgm:cxn modelId="{BF3232EC-6C24-4A5C-82C1-72EFF9F65A72}" type="presOf" srcId="{81BE6366-E3E1-4755-B7E0-EBB7B3D90A09}" destId="{5ED42DC5-D01E-48BA-A158-852297B27C12}" srcOrd="0" destOrd="0" presId="urn:microsoft.com/office/officeart/2005/8/layout/chevron1"/>
    <dgm:cxn modelId="{C226EB06-61F5-4594-8BCF-8090BC07E716}" srcId="{AC65F1A5-8E87-41EE-92B0-320FC96C663F}" destId="{21182291-BD5B-4A90-8CD5-3F79DB9C0692}" srcOrd="1" destOrd="0" parTransId="{82248276-634A-4829-90F2-E06E1AB868DD}" sibTransId="{DB9AA5F4-1BFC-4C2D-AD0E-EA399995CDD8}"/>
    <dgm:cxn modelId="{7F3647C4-F610-4C74-8028-B13B51E9DD3B}" srcId="{AC65F1A5-8E87-41EE-92B0-320FC96C663F}" destId="{81BE6366-E3E1-4755-B7E0-EBB7B3D90A09}" srcOrd="0" destOrd="0" parTransId="{BEFA8550-FA01-4071-BEEB-462DB124E1D7}" sibTransId="{751B071B-B5F7-4AA9-B420-649AECE3172D}"/>
    <dgm:cxn modelId="{E5429229-DA7F-4BCA-B3FE-90CBF1D2275F}" type="presOf" srcId="{F5D13307-D970-4930-99AD-B42C76DEE7BE}" destId="{8EAD2CB2-108C-4930-8138-162F5CE74114}" srcOrd="0" destOrd="0" presId="urn:microsoft.com/office/officeart/2005/8/layout/chevron1"/>
    <dgm:cxn modelId="{202D5640-58B3-4332-A7AD-02F3F2B16F07}" srcId="{AC65F1A5-8E87-41EE-92B0-320FC96C663F}" destId="{492307ED-58E3-4DB7-A1AE-EFA5D16A837F}" srcOrd="2" destOrd="0" parTransId="{6924583E-CFAD-46BD-852C-24E9FC25B879}" sibTransId="{BB553183-226F-4A79-BB7C-AD143D61F162}"/>
    <dgm:cxn modelId="{0F7D386E-D850-4870-9052-793B9D063ADA}" type="presOf" srcId="{AC65F1A5-8E87-41EE-92B0-320FC96C663F}" destId="{D77643F4-6F4B-43FC-A1B8-1C4146473EE6}" srcOrd="0" destOrd="0" presId="urn:microsoft.com/office/officeart/2005/8/layout/chevron1"/>
    <dgm:cxn modelId="{B41DC9D5-B4B8-441E-AA05-612FC573525A}" srcId="{AC65F1A5-8E87-41EE-92B0-320FC96C663F}" destId="{036314D6-A722-4331-930A-49297B888D54}" srcOrd="4" destOrd="0" parTransId="{0B90F0B4-2AC6-46A5-AF8E-FE82F2BB57A5}" sibTransId="{05584FBD-2568-44B4-9DD8-9AB27E4C4FD1}"/>
    <dgm:cxn modelId="{CAFBD935-8D25-4A9C-8438-5CE4098B13A8}" type="presOf" srcId="{492307ED-58E3-4DB7-A1AE-EFA5D16A837F}" destId="{A2A70C7D-95DA-4E96-BE7F-A1382BCD74C6}" srcOrd="0" destOrd="0" presId="urn:microsoft.com/office/officeart/2005/8/layout/chevron1"/>
    <dgm:cxn modelId="{381E01F8-D4AE-4806-829A-337AC5D35011}" type="presParOf" srcId="{D77643F4-6F4B-43FC-A1B8-1C4146473EE6}" destId="{5ED42DC5-D01E-48BA-A158-852297B27C12}" srcOrd="0" destOrd="0" presId="urn:microsoft.com/office/officeart/2005/8/layout/chevron1"/>
    <dgm:cxn modelId="{9EFFE7EC-1BE8-486C-B7B0-AEC710D078CD}" type="presParOf" srcId="{D77643F4-6F4B-43FC-A1B8-1C4146473EE6}" destId="{E2BC5F32-9000-4A5C-801D-D23588DA7CE7}" srcOrd="1" destOrd="0" presId="urn:microsoft.com/office/officeart/2005/8/layout/chevron1"/>
    <dgm:cxn modelId="{66836D88-E73B-4D42-94F7-2F1C8EBF8922}" type="presParOf" srcId="{D77643F4-6F4B-43FC-A1B8-1C4146473EE6}" destId="{7BA74D63-48F0-4C02-8996-074D772EB3A5}" srcOrd="2" destOrd="0" presId="urn:microsoft.com/office/officeart/2005/8/layout/chevron1"/>
    <dgm:cxn modelId="{6F640F8E-00F4-4648-800E-5988C97FCEDB}" type="presParOf" srcId="{D77643F4-6F4B-43FC-A1B8-1C4146473EE6}" destId="{47022BFD-3C7A-4B16-8556-4A3D0F4D72F7}" srcOrd="3" destOrd="0" presId="urn:microsoft.com/office/officeart/2005/8/layout/chevron1"/>
    <dgm:cxn modelId="{12772A2D-B8C4-4E9C-8BED-D33A8960932F}" type="presParOf" srcId="{D77643F4-6F4B-43FC-A1B8-1C4146473EE6}" destId="{A2A70C7D-95DA-4E96-BE7F-A1382BCD74C6}" srcOrd="4" destOrd="0" presId="urn:microsoft.com/office/officeart/2005/8/layout/chevron1"/>
    <dgm:cxn modelId="{80104322-F478-4DDD-9C35-868215C0A43D}" type="presParOf" srcId="{D77643F4-6F4B-43FC-A1B8-1C4146473EE6}" destId="{2F3DB58D-9946-4F94-B670-593C7612D5E9}" srcOrd="5" destOrd="0" presId="urn:microsoft.com/office/officeart/2005/8/layout/chevron1"/>
    <dgm:cxn modelId="{2F5A7D8F-A5BA-4214-A5BB-26C9421FF6CF}" type="presParOf" srcId="{D77643F4-6F4B-43FC-A1B8-1C4146473EE6}" destId="{8EAD2CB2-108C-4930-8138-162F5CE74114}" srcOrd="6" destOrd="0" presId="urn:microsoft.com/office/officeart/2005/8/layout/chevron1"/>
    <dgm:cxn modelId="{D9AAE348-1C92-423E-B58E-0206B9744EAC}" type="presParOf" srcId="{D77643F4-6F4B-43FC-A1B8-1C4146473EE6}" destId="{85287E64-C294-495A-8310-4E970EC6B4D1}" srcOrd="7" destOrd="0" presId="urn:microsoft.com/office/officeart/2005/8/layout/chevron1"/>
    <dgm:cxn modelId="{6E15C802-3E52-42AF-BE7D-07F239571BA4}" type="presParOf" srcId="{D77643F4-6F4B-43FC-A1B8-1C4146473EE6}" destId="{1B2283D9-ADD2-462A-ACBE-D69A04E5727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F81AD8-957A-47CF-96DB-D0AF4B30E80B}" type="doc">
      <dgm:prSet loTypeId="urn:microsoft.com/office/officeart/2005/8/layout/chevron1" loCatId="process" qsTypeId="urn:microsoft.com/office/officeart/2005/8/quickstyle/simple1" qsCatId="simple" csTypeId="urn:microsoft.com/office/officeart/2005/8/colors/accent1_2" csCatId="accent1" phldr="1"/>
      <dgm:spPr/>
    </dgm:pt>
    <dgm:pt modelId="{421C21CB-A941-40C1-9651-07021438C7E4}">
      <dgm:prSet phldrT="[Texto]"/>
      <dgm:spPr/>
      <dgm:t>
        <a:bodyPr/>
        <a:lstStyle/>
        <a:p>
          <a:r>
            <a:rPr lang="pt-PT" dirty="0" smtClean="0"/>
            <a:t>Auto de notícia</a:t>
          </a:r>
          <a:endParaRPr lang="en-GB" dirty="0"/>
        </a:p>
      </dgm:t>
    </dgm:pt>
    <dgm:pt modelId="{68692BBC-0085-418A-AFF4-E54488D18498}" type="parTrans" cxnId="{7E56F298-C29A-48FE-8723-EA2BDB167BD5}">
      <dgm:prSet/>
      <dgm:spPr/>
      <dgm:t>
        <a:bodyPr/>
        <a:lstStyle/>
        <a:p>
          <a:endParaRPr lang="en-GB"/>
        </a:p>
      </dgm:t>
    </dgm:pt>
    <dgm:pt modelId="{C95157C3-53C1-40EB-A241-49565AB5B5A0}" type="sibTrans" cxnId="{7E56F298-C29A-48FE-8723-EA2BDB167BD5}">
      <dgm:prSet/>
      <dgm:spPr/>
      <dgm:t>
        <a:bodyPr/>
        <a:lstStyle/>
        <a:p>
          <a:endParaRPr lang="en-GB"/>
        </a:p>
      </dgm:t>
    </dgm:pt>
    <dgm:pt modelId="{EF30250B-D8EE-4FFE-A5D6-DFE46008B5B4}">
      <dgm:prSet phldrT="[Texto]"/>
      <dgm:spPr/>
      <dgm:t>
        <a:bodyPr/>
        <a:lstStyle/>
        <a:p>
          <a:r>
            <a:rPr lang="pt-PT" dirty="0" smtClean="0"/>
            <a:t>Notificação do arguido </a:t>
          </a:r>
          <a:endParaRPr lang="en-GB" dirty="0"/>
        </a:p>
      </dgm:t>
    </dgm:pt>
    <dgm:pt modelId="{A34F2F4F-1697-4541-ACF9-954A8A75BEC8}" type="parTrans" cxnId="{D510FBD2-42AC-43F7-B74C-330DF60B206E}">
      <dgm:prSet/>
      <dgm:spPr/>
      <dgm:t>
        <a:bodyPr/>
        <a:lstStyle/>
        <a:p>
          <a:endParaRPr lang="en-GB"/>
        </a:p>
      </dgm:t>
    </dgm:pt>
    <dgm:pt modelId="{7B0CB72F-3B79-4043-830B-BC11BE0A2BC5}" type="sibTrans" cxnId="{D510FBD2-42AC-43F7-B74C-330DF60B206E}">
      <dgm:prSet/>
      <dgm:spPr/>
      <dgm:t>
        <a:bodyPr/>
        <a:lstStyle/>
        <a:p>
          <a:endParaRPr lang="en-GB"/>
        </a:p>
      </dgm:t>
    </dgm:pt>
    <dgm:pt modelId="{F891BF9C-728A-467C-8158-8F0CECF6317D}">
      <dgm:prSet phldrT="[Texto]"/>
      <dgm:spPr/>
      <dgm:t>
        <a:bodyPr/>
        <a:lstStyle/>
        <a:p>
          <a:r>
            <a:rPr lang="pt-PT" dirty="0" smtClean="0"/>
            <a:t>Apresentação de defesa</a:t>
          </a:r>
          <a:endParaRPr lang="en-GB" dirty="0"/>
        </a:p>
      </dgm:t>
    </dgm:pt>
    <dgm:pt modelId="{3DBF77E6-DCC9-4507-9989-4AB62ECB0394}" type="parTrans" cxnId="{7007BB2B-BCE8-41FD-ABB4-BEF6F3C117F7}">
      <dgm:prSet/>
      <dgm:spPr/>
      <dgm:t>
        <a:bodyPr/>
        <a:lstStyle/>
        <a:p>
          <a:endParaRPr lang="en-GB"/>
        </a:p>
      </dgm:t>
    </dgm:pt>
    <dgm:pt modelId="{DF86F976-0262-4912-9AD4-D6211F96507E}" type="sibTrans" cxnId="{7007BB2B-BCE8-41FD-ABB4-BEF6F3C117F7}">
      <dgm:prSet/>
      <dgm:spPr/>
      <dgm:t>
        <a:bodyPr/>
        <a:lstStyle/>
        <a:p>
          <a:endParaRPr lang="en-GB"/>
        </a:p>
      </dgm:t>
    </dgm:pt>
    <dgm:pt modelId="{B0DAB6D8-8862-4448-BB48-E4FB1DDFB02D}">
      <dgm:prSet phldrT="[Texto]"/>
      <dgm:spPr/>
      <dgm:t>
        <a:bodyPr/>
        <a:lstStyle/>
        <a:p>
          <a:r>
            <a:rPr lang="pt-PT" dirty="0" smtClean="0"/>
            <a:t>E/OU Pedido de pagamento da coima em prestações</a:t>
          </a:r>
          <a:endParaRPr lang="en-GB" dirty="0"/>
        </a:p>
      </dgm:t>
    </dgm:pt>
    <dgm:pt modelId="{DC11E91C-3339-46EA-9590-73FC47C8BDF6}" type="parTrans" cxnId="{4873C81C-F9B9-4F17-8CE8-33E1D4411888}">
      <dgm:prSet/>
      <dgm:spPr/>
      <dgm:t>
        <a:bodyPr/>
        <a:lstStyle/>
        <a:p>
          <a:endParaRPr lang="en-GB"/>
        </a:p>
      </dgm:t>
    </dgm:pt>
    <dgm:pt modelId="{3AFBF330-2F35-4332-9EE9-9C8AACBAD912}" type="sibTrans" cxnId="{4873C81C-F9B9-4F17-8CE8-33E1D4411888}">
      <dgm:prSet/>
      <dgm:spPr/>
      <dgm:t>
        <a:bodyPr/>
        <a:lstStyle/>
        <a:p>
          <a:endParaRPr lang="en-GB"/>
        </a:p>
      </dgm:t>
    </dgm:pt>
    <dgm:pt modelId="{CC461A33-64E7-4F14-9446-1C06C0E42726}">
      <dgm:prSet phldrT="[Texto]"/>
      <dgm:spPr/>
      <dgm:t>
        <a:bodyPr/>
        <a:lstStyle/>
        <a:p>
          <a:r>
            <a:rPr lang="pt-PT" dirty="0" smtClean="0"/>
            <a:t>Instrução</a:t>
          </a:r>
          <a:endParaRPr lang="en-GB" dirty="0"/>
        </a:p>
      </dgm:t>
    </dgm:pt>
    <dgm:pt modelId="{E74ED4B1-F59E-4343-AE71-9FC42701331F}" type="parTrans" cxnId="{F14D2C99-C1D6-4BEA-AF30-211C464C9B49}">
      <dgm:prSet/>
      <dgm:spPr/>
      <dgm:t>
        <a:bodyPr/>
        <a:lstStyle/>
        <a:p>
          <a:endParaRPr lang="en-GB"/>
        </a:p>
      </dgm:t>
    </dgm:pt>
    <dgm:pt modelId="{A5BBB28A-EECF-41AB-94ED-08A8A91AF4B4}" type="sibTrans" cxnId="{F14D2C99-C1D6-4BEA-AF30-211C464C9B49}">
      <dgm:prSet/>
      <dgm:spPr/>
      <dgm:t>
        <a:bodyPr/>
        <a:lstStyle/>
        <a:p>
          <a:endParaRPr lang="en-GB"/>
        </a:p>
      </dgm:t>
    </dgm:pt>
    <dgm:pt modelId="{53836CC2-73B4-4ECA-BAC9-5E724EEBFCC9}">
      <dgm:prSet phldrT="[Texto]"/>
      <dgm:spPr/>
      <dgm:t>
        <a:bodyPr/>
        <a:lstStyle/>
        <a:p>
          <a:r>
            <a:rPr lang="pt-PT" dirty="0" smtClean="0"/>
            <a:t>Decisão</a:t>
          </a:r>
          <a:endParaRPr lang="en-GB" dirty="0"/>
        </a:p>
      </dgm:t>
    </dgm:pt>
    <dgm:pt modelId="{C8A2E152-05BA-4F22-9DA6-45C40B0AA286}" type="parTrans" cxnId="{28C04F92-911D-4E10-9B90-23D7A0DC7506}">
      <dgm:prSet/>
      <dgm:spPr/>
      <dgm:t>
        <a:bodyPr/>
        <a:lstStyle/>
        <a:p>
          <a:endParaRPr lang="en-GB"/>
        </a:p>
      </dgm:t>
    </dgm:pt>
    <dgm:pt modelId="{4833FA22-58F3-4351-B071-74412CD5F369}" type="sibTrans" cxnId="{28C04F92-911D-4E10-9B90-23D7A0DC7506}">
      <dgm:prSet/>
      <dgm:spPr/>
      <dgm:t>
        <a:bodyPr/>
        <a:lstStyle/>
        <a:p>
          <a:endParaRPr lang="en-GB"/>
        </a:p>
      </dgm:t>
    </dgm:pt>
    <dgm:pt modelId="{325F0ACD-4EA3-4EEF-9D90-3F49FD32767E}" type="pres">
      <dgm:prSet presAssocID="{C1F81AD8-957A-47CF-96DB-D0AF4B30E80B}" presName="Name0" presStyleCnt="0">
        <dgm:presLayoutVars>
          <dgm:dir/>
          <dgm:animLvl val="lvl"/>
          <dgm:resizeHandles val="exact"/>
        </dgm:presLayoutVars>
      </dgm:prSet>
      <dgm:spPr/>
    </dgm:pt>
    <dgm:pt modelId="{A5F2A852-1178-4443-B1DB-EA611B9DCB54}" type="pres">
      <dgm:prSet presAssocID="{421C21CB-A941-40C1-9651-07021438C7E4}" presName="parTxOnly" presStyleLbl="node1" presStyleIdx="0" presStyleCnt="6">
        <dgm:presLayoutVars>
          <dgm:chMax val="0"/>
          <dgm:chPref val="0"/>
          <dgm:bulletEnabled val="1"/>
        </dgm:presLayoutVars>
      </dgm:prSet>
      <dgm:spPr/>
      <dgm:t>
        <a:bodyPr/>
        <a:lstStyle/>
        <a:p>
          <a:endParaRPr lang="en-GB"/>
        </a:p>
      </dgm:t>
    </dgm:pt>
    <dgm:pt modelId="{7F345B87-D886-418A-BB77-B41582B50F17}" type="pres">
      <dgm:prSet presAssocID="{C95157C3-53C1-40EB-A241-49565AB5B5A0}" presName="parTxOnlySpace" presStyleCnt="0"/>
      <dgm:spPr/>
    </dgm:pt>
    <dgm:pt modelId="{D42993FB-1088-4A34-A3FB-89F901E1AB14}" type="pres">
      <dgm:prSet presAssocID="{EF30250B-D8EE-4FFE-A5D6-DFE46008B5B4}" presName="parTxOnly" presStyleLbl="node1" presStyleIdx="1" presStyleCnt="6">
        <dgm:presLayoutVars>
          <dgm:chMax val="0"/>
          <dgm:chPref val="0"/>
          <dgm:bulletEnabled val="1"/>
        </dgm:presLayoutVars>
      </dgm:prSet>
      <dgm:spPr/>
      <dgm:t>
        <a:bodyPr/>
        <a:lstStyle/>
        <a:p>
          <a:endParaRPr lang="pt-PT"/>
        </a:p>
      </dgm:t>
    </dgm:pt>
    <dgm:pt modelId="{BE249153-6DC0-49B1-BFA6-97B80B55D08F}" type="pres">
      <dgm:prSet presAssocID="{7B0CB72F-3B79-4043-830B-BC11BE0A2BC5}" presName="parTxOnlySpace" presStyleCnt="0"/>
      <dgm:spPr/>
    </dgm:pt>
    <dgm:pt modelId="{B3B1EBA7-DEF0-4A4B-8920-EAB8F164B54C}" type="pres">
      <dgm:prSet presAssocID="{F891BF9C-728A-467C-8158-8F0CECF6317D}" presName="parTxOnly" presStyleLbl="node1" presStyleIdx="2" presStyleCnt="6">
        <dgm:presLayoutVars>
          <dgm:chMax val="0"/>
          <dgm:chPref val="0"/>
          <dgm:bulletEnabled val="1"/>
        </dgm:presLayoutVars>
      </dgm:prSet>
      <dgm:spPr/>
      <dgm:t>
        <a:bodyPr/>
        <a:lstStyle/>
        <a:p>
          <a:endParaRPr lang="en-GB"/>
        </a:p>
      </dgm:t>
    </dgm:pt>
    <dgm:pt modelId="{51254F98-7B55-4ACA-A2EE-AC7AD0C6F6D8}" type="pres">
      <dgm:prSet presAssocID="{DF86F976-0262-4912-9AD4-D6211F96507E}" presName="parTxOnlySpace" presStyleCnt="0"/>
      <dgm:spPr/>
    </dgm:pt>
    <dgm:pt modelId="{332E4FA5-72EE-4D48-A5EF-90512DC6471C}" type="pres">
      <dgm:prSet presAssocID="{B0DAB6D8-8862-4448-BB48-E4FB1DDFB02D}" presName="parTxOnly" presStyleLbl="node1" presStyleIdx="3" presStyleCnt="6">
        <dgm:presLayoutVars>
          <dgm:chMax val="0"/>
          <dgm:chPref val="0"/>
          <dgm:bulletEnabled val="1"/>
        </dgm:presLayoutVars>
      </dgm:prSet>
      <dgm:spPr/>
      <dgm:t>
        <a:bodyPr/>
        <a:lstStyle/>
        <a:p>
          <a:endParaRPr lang="pt-PT"/>
        </a:p>
      </dgm:t>
    </dgm:pt>
    <dgm:pt modelId="{2A38C1B0-EB5A-4692-BA6B-383E5F2870CC}" type="pres">
      <dgm:prSet presAssocID="{3AFBF330-2F35-4332-9EE9-9C8AACBAD912}" presName="parTxOnlySpace" presStyleCnt="0"/>
      <dgm:spPr/>
    </dgm:pt>
    <dgm:pt modelId="{A6468B2D-D501-4DA5-A559-8FB0B0C6443D}" type="pres">
      <dgm:prSet presAssocID="{CC461A33-64E7-4F14-9446-1C06C0E42726}" presName="parTxOnly" presStyleLbl="node1" presStyleIdx="4" presStyleCnt="6">
        <dgm:presLayoutVars>
          <dgm:chMax val="0"/>
          <dgm:chPref val="0"/>
          <dgm:bulletEnabled val="1"/>
        </dgm:presLayoutVars>
      </dgm:prSet>
      <dgm:spPr/>
      <dgm:t>
        <a:bodyPr/>
        <a:lstStyle/>
        <a:p>
          <a:endParaRPr lang="pt-PT"/>
        </a:p>
      </dgm:t>
    </dgm:pt>
    <dgm:pt modelId="{5820D8FE-D3E9-45FE-8C28-1BAF6921B021}" type="pres">
      <dgm:prSet presAssocID="{A5BBB28A-EECF-41AB-94ED-08A8A91AF4B4}" presName="parTxOnlySpace" presStyleCnt="0"/>
      <dgm:spPr/>
    </dgm:pt>
    <dgm:pt modelId="{96E91F37-0919-47A3-AAA7-D97681A968C1}" type="pres">
      <dgm:prSet presAssocID="{53836CC2-73B4-4ECA-BAC9-5E724EEBFCC9}" presName="parTxOnly" presStyleLbl="node1" presStyleIdx="5" presStyleCnt="6">
        <dgm:presLayoutVars>
          <dgm:chMax val="0"/>
          <dgm:chPref val="0"/>
          <dgm:bulletEnabled val="1"/>
        </dgm:presLayoutVars>
      </dgm:prSet>
      <dgm:spPr/>
      <dgm:t>
        <a:bodyPr/>
        <a:lstStyle/>
        <a:p>
          <a:endParaRPr lang="pt-PT"/>
        </a:p>
      </dgm:t>
    </dgm:pt>
  </dgm:ptLst>
  <dgm:cxnLst>
    <dgm:cxn modelId="{D510FBD2-42AC-43F7-B74C-330DF60B206E}" srcId="{C1F81AD8-957A-47CF-96DB-D0AF4B30E80B}" destId="{EF30250B-D8EE-4FFE-A5D6-DFE46008B5B4}" srcOrd="1" destOrd="0" parTransId="{A34F2F4F-1697-4541-ACF9-954A8A75BEC8}" sibTransId="{7B0CB72F-3B79-4043-830B-BC11BE0A2BC5}"/>
    <dgm:cxn modelId="{7007BB2B-BCE8-41FD-ABB4-BEF6F3C117F7}" srcId="{C1F81AD8-957A-47CF-96DB-D0AF4B30E80B}" destId="{F891BF9C-728A-467C-8158-8F0CECF6317D}" srcOrd="2" destOrd="0" parTransId="{3DBF77E6-DCC9-4507-9989-4AB62ECB0394}" sibTransId="{DF86F976-0262-4912-9AD4-D6211F96507E}"/>
    <dgm:cxn modelId="{B818FDA7-B12F-4832-A849-4B5967A0A312}" type="presOf" srcId="{EF30250B-D8EE-4FFE-A5D6-DFE46008B5B4}" destId="{D42993FB-1088-4A34-A3FB-89F901E1AB14}" srcOrd="0" destOrd="0" presId="urn:microsoft.com/office/officeart/2005/8/layout/chevron1"/>
    <dgm:cxn modelId="{28C04F92-911D-4E10-9B90-23D7A0DC7506}" srcId="{C1F81AD8-957A-47CF-96DB-D0AF4B30E80B}" destId="{53836CC2-73B4-4ECA-BAC9-5E724EEBFCC9}" srcOrd="5" destOrd="0" parTransId="{C8A2E152-05BA-4F22-9DA6-45C40B0AA286}" sibTransId="{4833FA22-58F3-4351-B071-74412CD5F369}"/>
    <dgm:cxn modelId="{5BC70659-5546-42F8-9345-E849C786F368}" type="presOf" srcId="{B0DAB6D8-8862-4448-BB48-E4FB1DDFB02D}" destId="{332E4FA5-72EE-4D48-A5EF-90512DC6471C}" srcOrd="0" destOrd="0" presId="urn:microsoft.com/office/officeart/2005/8/layout/chevron1"/>
    <dgm:cxn modelId="{8EC033EB-06EC-4E71-9113-E482F0397490}" type="presOf" srcId="{C1F81AD8-957A-47CF-96DB-D0AF4B30E80B}" destId="{325F0ACD-4EA3-4EEF-9D90-3F49FD32767E}" srcOrd="0" destOrd="0" presId="urn:microsoft.com/office/officeart/2005/8/layout/chevron1"/>
    <dgm:cxn modelId="{F6456BD1-0678-4B86-B33A-4DA971C07DEB}" type="presOf" srcId="{F891BF9C-728A-467C-8158-8F0CECF6317D}" destId="{B3B1EBA7-DEF0-4A4B-8920-EAB8F164B54C}" srcOrd="0" destOrd="0" presId="urn:microsoft.com/office/officeart/2005/8/layout/chevron1"/>
    <dgm:cxn modelId="{0AD33792-6C23-4D83-92D9-C8E9D36F8763}" type="presOf" srcId="{CC461A33-64E7-4F14-9446-1C06C0E42726}" destId="{A6468B2D-D501-4DA5-A559-8FB0B0C6443D}" srcOrd="0" destOrd="0" presId="urn:microsoft.com/office/officeart/2005/8/layout/chevron1"/>
    <dgm:cxn modelId="{4873C81C-F9B9-4F17-8CE8-33E1D4411888}" srcId="{C1F81AD8-957A-47CF-96DB-D0AF4B30E80B}" destId="{B0DAB6D8-8862-4448-BB48-E4FB1DDFB02D}" srcOrd="3" destOrd="0" parTransId="{DC11E91C-3339-46EA-9590-73FC47C8BDF6}" sibTransId="{3AFBF330-2F35-4332-9EE9-9C8AACBAD912}"/>
    <dgm:cxn modelId="{60878638-DAD4-4691-893F-ACDB648A9C77}" type="presOf" srcId="{53836CC2-73B4-4ECA-BAC9-5E724EEBFCC9}" destId="{96E91F37-0919-47A3-AAA7-D97681A968C1}" srcOrd="0" destOrd="0" presId="urn:microsoft.com/office/officeart/2005/8/layout/chevron1"/>
    <dgm:cxn modelId="{F14D2C99-C1D6-4BEA-AF30-211C464C9B49}" srcId="{C1F81AD8-957A-47CF-96DB-D0AF4B30E80B}" destId="{CC461A33-64E7-4F14-9446-1C06C0E42726}" srcOrd="4" destOrd="0" parTransId="{E74ED4B1-F59E-4343-AE71-9FC42701331F}" sibTransId="{A5BBB28A-EECF-41AB-94ED-08A8A91AF4B4}"/>
    <dgm:cxn modelId="{7E56F298-C29A-48FE-8723-EA2BDB167BD5}" srcId="{C1F81AD8-957A-47CF-96DB-D0AF4B30E80B}" destId="{421C21CB-A941-40C1-9651-07021438C7E4}" srcOrd="0" destOrd="0" parTransId="{68692BBC-0085-418A-AFF4-E54488D18498}" sibTransId="{C95157C3-53C1-40EB-A241-49565AB5B5A0}"/>
    <dgm:cxn modelId="{D88C59B6-737D-47C2-AD2D-A8A2901DD7DD}" type="presOf" srcId="{421C21CB-A941-40C1-9651-07021438C7E4}" destId="{A5F2A852-1178-4443-B1DB-EA611B9DCB54}" srcOrd="0" destOrd="0" presId="urn:microsoft.com/office/officeart/2005/8/layout/chevron1"/>
    <dgm:cxn modelId="{D54C8C90-6C1D-4490-8D6A-E7137B33BE27}" type="presParOf" srcId="{325F0ACD-4EA3-4EEF-9D90-3F49FD32767E}" destId="{A5F2A852-1178-4443-B1DB-EA611B9DCB54}" srcOrd="0" destOrd="0" presId="urn:microsoft.com/office/officeart/2005/8/layout/chevron1"/>
    <dgm:cxn modelId="{17CAD53A-D163-48E8-AFAA-17DDDBF1001D}" type="presParOf" srcId="{325F0ACD-4EA3-4EEF-9D90-3F49FD32767E}" destId="{7F345B87-D886-418A-BB77-B41582B50F17}" srcOrd="1" destOrd="0" presId="urn:microsoft.com/office/officeart/2005/8/layout/chevron1"/>
    <dgm:cxn modelId="{9F80B798-8B0B-4359-B188-6A0E8EC36D99}" type="presParOf" srcId="{325F0ACD-4EA3-4EEF-9D90-3F49FD32767E}" destId="{D42993FB-1088-4A34-A3FB-89F901E1AB14}" srcOrd="2" destOrd="0" presId="urn:microsoft.com/office/officeart/2005/8/layout/chevron1"/>
    <dgm:cxn modelId="{07FC1F92-623F-4FC8-8301-D99BABE895C0}" type="presParOf" srcId="{325F0ACD-4EA3-4EEF-9D90-3F49FD32767E}" destId="{BE249153-6DC0-49B1-BFA6-97B80B55D08F}" srcOrd="3" destOrd="0" presId="urn:microsoft.com/office/officeart/2005/8/layout/chevron1"/>
    <dgm:cxn modelId="{435CBD35-4D87-4C86-BF01-FE32EC75737A}" type="presParOf" srcId="{325F0ACD-4EA3-4EEF-9D90-3F49FD32767E}" destId="{B3B1EBA7-DEF0-4A4B-8920-EAB8F164B54C}" srcOrd="4" destOrd="0" presId="urn:microsoft.com/office/officeart/2005/8/layout/chevron1"/>
    <dgm:cxn modelId="{DC80945F-0CB3-41EA-868F-E64D2FAEB3FD}" type="presParOf" srcId="{325F0ACD-4EA3-4EEF-9D90-3F49FD32767E}" destId="{51254F98-7B55-4ACA-A2EE-AC7AD0C6F6D8}" srcOrd="5" destOrd="0" presId="urn:microsoft.com/office/officeart/2005/8/layout/chevron1"/>
    <dgm:cxn modelId="{84B9B5F4-CAE8-48B4-88B2-25B850ABDEE0}" type="presParOf" srcId="{325F0ACD-4EA3-4EEF-9D90-3F49FD32767E}" destId="{332E4FA5-72EE-4D48-A5EF-90512DC6471C}" srcOrd="6" destOrd="0" presId="urn:microsoft.com/office/officeart/2005/8/layout/chevron1"/>
    <dgm:cxn modelId="{8C8E53B4-F7D3-4511-8229-973286D94D5D}" type="presParOf" srcId="{325F0ACD-4EA3-4EEF-9D90-3F49FD32767E}" destId="{2A38C1B0-EB5A-4692-BA6B-383E5F2870CC}" srcOrd="7" destOrd="0" presId="urn:microsoft.com/office/officeart/2005/8/layout/chevron1"/>
    <dgm:cxn modelId="{B257BBFA-2DD3-45F6-AA73-D4508DE6C264}" type="presParOf" srcId="{325F0ACD-4EA3-4EEF-9D90-3F49FD32767E}" destId="{A6468B2D-D501-4DA5-A559-8FB0B0C6443D}" srcOrd="8" destOrd="0" presId="urn:microsoft.com/office/officeart/2005/8/layout/chevron1"/>
    <dgm:cxn modelId="{B9E35261-72A9-4146-BA6B-7ED3CC92D55A}" type="presParOf" srcId="{325F0ACD-4EA3-4EEF-9D90-3F49FD32767E}" destId="{5820D8FE-D3E9-45FE-8C28-1BAF6921B021}" srcOrd="9" destOrd="0" presId="urn:microsoft.com/office/officeart/2005/8/layout/chevron1"/>
    <dgm:cxn modelId="{477D4AD8-196A-4492-B22F-D0F5A3B21709}" type="presParOf" srcId="{325F0ACD-4EA3-4EEF-9D90-3F49FD32767E}" destId="{96E91F37-0919-47A3-AAA7-D97681A968C1}" srcOrd="1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61D5E1-6AC7-4C98-8334-A86EA9E0810F}" type="doc">
      <dgm:prSet loTypeId="urn:microsoft.com/office/officeart/2005/8/layout/chevron1" loCatId="process" qsTypeId="urn:microsoft.com/office/officeart/2005/8/quickstyle/simple1" qsCatId="simple" csTypeId="urn:microsoft.com/office/officeart/2005/8/colors/accent1_2" csCatId="accent1" phldr="1"/>
      <dgm:spPr/>
    </dgm:pt>
    <dgm:pt modelId="{216E5941-66FF-4534-A44F-696C092C8F5A}">
      <dgm:prSet phldrT="[Texto]"/>
      <dgm:spPr/>
      <dgm:t>
        <a:bodyPr/>
        <a:lstStyle/>
        <a:p>
          <a:r>
            <a:rPr lang="pt-PT" dirty="0" smtClean="0"/>
            <a:t>Notificação da decisão</a:t>
          </a:r>
          <a:endParaRPr lang="en-GB" dirty="0"/>
        </a:p>
      </dgm:t>
    </dgm:pt>
    <dgm:pt modelId="{E1703A72-734C-4C25-A46D-71FE29DB4EDF}" type="parTrans" cxnId="{A9F2969B-3449-4CF8-A519-E4B93ABE2636}">
      <dgm:prSet/>
      <dgm:spPr/>
      <dgm:t>
        <a:bodyPr/>
        <a:lstStyle/>
        <a:p>
          <a:endParaRPr lang="en-GB"/>
        </a:p>
      </dgm:t>
    </dgm:pt>
    <dgm:pt modelId="{70EF70A8-E499-4F7F-AEA8-E99D72F639FE}" type="sibTrans" cxnId="{A9F2969B-3449-4CF8-A519-E4B93ABE2636}">
      <dgm:prSet/>
      <dgm:spPr/>
      <dgm:t>
        <a:bodyPr/>
        <a:lstStyle/>
        <a:p>
          <a:endParaRPr lang="en-GB"/>
        </a:p>
      </dgm:t>
    </dgm:pt>
    <dgm:pt modelId="{6CD1DA16-16C4-4F16-B5E4-0CCB38151CDD}">
      <dgm:prSet phldrT="[Texto]"/>
      <dgm:spPr/>
      <dgm:t>
        <a:bodyPr/>
        <a:lstStyle/>
        <a:p>
          <a:r>
            <a:rPr lang="pt-PT" dirty="0" smtClean="0"/>
            <a:t>Apresentação de recurso </a:t>
          </a:r>
          <a:endParaRPr lang="en-GB" dirty="0"/>
        </a:p>
      </dgm:t>
    </dgm:pt>
    <dgm:pt modelId="{C31C8416-80F1-4632-8FFF-9BEC136055D5}" type="parTrans" cxnId="{B946D397-C304-4F8A-B8F2-7C0EE40FAFEC}">
      <dgm:prSet/>
      <dgm:spPr/>
      <dgm:t>
        <a:bodyPr/>
        <a:lstStyle/>
        <a:p>
          <a:endParaRPr lang="en-GB"/>
        </a:p>
      </dgm:t>
    </dgm:pt>
    <dgm:pt modelId="{386CD422-49DF-4DA2-8162-58C5B17A5436}" type="sibTrans" cxnId="{B946D397-C304-4F8A-B8F2-7C0EE40FAFEC}">
      <dgm:prSet/>
      <dgm:spPr/>
      <dgm:t>
        <a:bodyPr/>
        <a:lstStyle/>
        <a:p>
          <a:endParaRPr lang="en-GB"/>
        </a:p>
      </dgm:t>
    </dgm:pt>
    <dgm:pt modelId="{9B4BE7B6-4D28-4C33-89AB-FC0BE393E8CC}">
      <dgm:prSet phldrT="[Texto]"/>
      <dgm:spPr/>
      <dgm:t>
        <a:bodyPr/>
        <a:lstStyle/>
        <a:p>
          <a:r>
            <a:rPr lang="pt-PT" dirty="0" smtClean="0"/>
            <a:t>Decisão do tribunal</a:t>
          </a:r>
          <a:endParaRPr lang="en-GB" dirty="0"/>
        </a:p>
      </dgm:t>
    </dgm:pt>
    <dgm:pt modelId="{73A78C29-6A1A-4DDF-A1A1-69B857AF0975}" type="parTrans" cxnId="{7D176EF4-236F-46DD-8697-B8B78C352114}">
      <dgm:prSet/>
      <dgm:spPr/>
      <dgm:t>
        <a:bodyPr/>
        <a:lstStyle/>
        <a:p>
          <a:endParaRPr lang="en-GB"/>
        </a:p>
      </dgm:t>
    </dgm:pt>
    <dgm:pt modelId="{FE0627FC-9828-499F-8B1E-69A4C71A6351}" type="sibTrans" cxnId="{7D176EF4-236F-46DD-8697-B8B78C352114}">
      <dgm:prSet/>
      <dgm:spPr/>
      <dgm:t>
        <a:bodyPr/>
        <a:lstStyle/>
        <a:p>
          <a:endParaRPr lang="en-GB"/>
        </a:p>
      </dgm:t>
    </dgm:pt>
    <dgm:pt modelId="{4E827B42-09D3-4834-86DB-4A6535186769}">
      <dgm:prSet phldrT="[Texto]"/>
      <dgm:spPr/>
      <dgm:t>
        <a:bodyPr/>
        <a:lstStyle/>
        <a:p>
          <a:r>
            <a:rPr lang="pt-PT" dirty="0" smtClean="0"/>
            <a:t>Cumprimento da decisão</a:t>
          </a:r>
          <a:endParaRPr lang="en-GB" dirty="0"/>
        </a:p>
      </dgm:t>
    </dgm:pt>
    <dgm:pt modelId="{B8965918-35F9-4FDF-A3D9-790901C538A8}" type="parTrans" cxnId="{E8F38F6A-0EA0-49C6-8C97-B1BEEA595289}">
      <dgm:prSet/>
      <dgm:spPr/>
      <dgm:t>
        <a:bodyPr/>
        <a:lstStyle/>
        <a:p>
          <a:endParaRPr lang="en-GB"/>
        </a:p>
      </dgm:t>
    </dgm:pt>
    <dgm:pt modelId="{FF4D253A-F864-493B-8CF7-4D728AF11F44}" type="sibTrans" cxnId="{E8F38F6A-0EA0-49C6-8C97-B1BEEA595289}">
      <dgm:prSet/>
      <dgm:spPr/>
      <dgm:t>
        <a:bodyPr/>
        <a:lstStyle/>
        <a:p>
          <a:endParaRPr lang="en-GB"/>
        </a:p>
      </dgm:t>
    </dgm:pt>
    <dgm:pt modelId="{270E8E68-F13C-4800-AA4E-01CDE1961F8B}" type="pres">
      <dgm:prSet presAssocID="{A661D5E1-6AC7-4C98-8334-A86EA9E0810F}" presName="Name0" presStyleCnt="0">
        <dgm:presLayoutVars>
          <dgm:dir/>
          <dgm:animLvl val="lvl"/>
          <dgm:resizeHandles val="exact"/>
        </dgm:presLayoutVars>
      </dgm:prSet>
      <dgm:spPr/>
    </dgm:pt>
    <dgm:pt modelId="{E7AB288E-B036-42F6-9B58-6731B8A1672E}" type="pres">
      <dgm:prSet presAssocID="{216E5941-66FF-4534-A44F-696C092C8F5A}" presName="parTxOnly" presStyleLbl="node1" presStyleIdx="0" presStyleCnt="4">
        <dgm:presLayoutVars>
          <dgm:chMax val="0"/>
          <dgm:chPref val="0"/>
          <dgm:bulletEnabled val="1"/>
        </dgm:presLayoutVars>
      </dgm:prSet>
      <dgm:spPr/>
      <dgm:t>
        <a:bodyPr/>
        <a:lstStyle/>
        <a:p>
          <a:endParaRPr lang="en-GB"/>
        </a:p>
      </dgm:t>
    </dgm:pt>
    <dgm:pt modelId="{04017F7C-69E3-43AC-8F83-8D987F75750E}" type="pres">
      <dgm:prSet presAssocID="{70EF70A8-E499-4F7F-AEA8-E99D72F639FE}" presName="parTxOnlySpace" presStyleCnt="0"/>
      <dgm:spPr/>
    </dgm:pt>
    <dgm:pt modelId="{87DE249E-EE45-46F7-8EBC-41C97DDAF798}" type="pres">
      <dgm:prSet presAssocID="{4E827B42-09D3-4834-86DB-4A6535186769}" presName="parTxOnly" presStyleLbl="node1" presStyleIdx="1" presStyleCnt="4">
        <dgm:presLayoutVars>
          <dgm:chMax val="0"/>
          <dgm:chPref val="0"/>
          <dgm:bulletEnabled val="1"/>
        </dgm:presLayoutVars>
      </dgm:prSet>
      <dgm:spPr/>
      <dgm:t>
        <a:bodyPr/>
        <a:lstStyle/>
        <a:p>
          <a:endParaRPr lang="pt-PT"/>
        </a:p>
      </dgm:t>
    </dgm:pt>
    <dgm:pt modelId="{E414C13D-515C-497F-BCE9-AC96700B0C1E}" type="pres">
      <dgm:prSet presAssocID="{FF4D253A-F864-493B-8CF7-4D728AF11F44}" presName="parTxOnlySpace" presStyleCnt="0"/>
      <dgm:spPr/>
    </dgm:pt>
    <dgm:pt modelId="{6ADE4EC3-8790-4E95-9BAF-A0AE53809F12}" type="pres">
      <dgm:prSet presAssocID="{6CD1DA16-16C4-4F16-B5E4-0CCB38151CDD}" presName="parTxOnly" presStyleLbl="node1" presStyleIdx="2" presStyleCnt="4">
        <dgm:presLayoutVars>
          <dgm:chMax val="0"/>
          <dgm:chPref val="0"/>
          <dgm:bulletEnabled val="1"/>
        </dgm:presLayoutVars>
      </dgm:prSet>
      <dgm:spPr/>
      <dgm:t>
        <a:bodyPr/>
        <a:lstStyle/>
        <a:p>
          <a:endParaRPr lang="pt-PT"/>
        </a:p>
      </dgm:t>
    </dgm:pt>
    <dgm:pt modelId="{15319CF4-9F69-4869-8C24-28D4F0C60CC1}" type="pres">
      <dgm:prSet presAssocID="{386CD422-49DF-4DA2-8162-58C5B17A5436}" presName="parTxOnlySpace" presStyleCnt="0"/>
      <dgm:spPr/>
    </dgm:pt>
    <dgm:pt modelId="{6FE20ED7-B814-4A4E-8F10-94289300ED3B}" type="pres">
      <dgm:prSet presAssocID="{9B4BE7B6-4D28-4C33-89AB-FC0BE393E8CC}" presName="parTxOnly" presStyleLbl="node1" presStyleIdx="3" presStyleCnt="4">
        <dgm:presLayoutVars>
          <dgm:chMax val="0"/>
          <dgm:chPref val="0"/>
          <dgm:bulletEnabled val="1"/>
        </dgm:presLayoutVars>
      </dgm:prSet>
      <dgm:spPr/>
      <dgm:t>
        <a:bodyPr/>
        <a:lstStyle/>
        <a:p>
          <a:endParaRPr lang="pt-PT"/>
        </a:p>
      </dgm:t>
    </dgm:pt>
  </dgm:ptLst>
  <dgm:cxnLst>
    <dgm:cxn modelId="{136FFE03-3250-4326-9F43-67319FC974E4}" type="presOf" srcId="{A661D5E1-6AC7-4C98-8334-A86EA9E0810F}" destId="{270E8E68-F13C-4800-AA4E-01CDE1961F8B}" srcOrd="0" destOrd="0" presId="urn:microsoft.com/office/officeart/2005/8/layout/chevron1"/>
    <dgm:cxn modelId="{7D176EF4-236F-46DD-8697-B8B78C352114}" srcId="{A661D5E1-6AC7-4C98-8334-A86EA9E0810F}" destId="{9B4BE7B6-4D28-4C33-89AB-FC0BE393E8CC}" srcOrd="3" destOrd="0" parTransId="{73A78C29-6A1A-4DDF-A1A1-69B857AF0975}" sibTransId="{FE0627FC-9828-499F-8B1E-69A4C71A6351}"/>
    <dgm:cxn modelId="{E8F38F6A-0EA0-49C6-8C97-B1BEEA595289}" srcId="{A661D5E1-6AC7-4C98-8334-A86EA9E0810F}" destId="{4E827B42-09D3-4834-86DB-4A6535186769}" srcOrd="1" destOrd="0" parTransId="{B8965918-35F9-4FDF-A3D9-790901C538A8}" sibTransId="{FF4D253A-F864-493B-8CF7-4D728AF11F44}"/>
    <dgm:cxn modelId="{6ED69349-30FD-4E85-90D9-4E8983D72740}" type="presOf" srcId="{6CD1DA16-16C4-4F16-B5E4-0CCB38151CDD}" destId="{6ADE4EC3-8790-4E95-9BAF-A0AE53809F12}" srcOrd="0" destOrd="0" presId="urn:microsoft.com/office/officeart/2005/8/layout/chevron1"/>
    <dgm:cxn modelId="{DB649109-156C-4149-A182-793B08902167}" type="presOf" srcId="{216E5941-66FF-4534-A44F-696C092C8F5A}" destId="{E7AB288E-B036-42F6-9B58-6731B8A1672E}" srcOrd="0" destOrd="0" presId="urn:microsoft.com/office/officeart/2005/8/layout/chevron1"/>
    <dgm:cxn modelId="{42E3886E-BC41-4C7F-8282-2D61C25A87C2}" type="presOf" srcId="{4E827B42-09D3-4834-86DB-4A6535186769}" destId="{87DE249E-EE45-46F7-8EBC-41C97DDAF798}" srcOrd="0" destOrd="0" presId="urn:microsoft.com/office/officeart/2005/8/layout/chevron1"/>
    <dgm:cxn modelId="{A9F2969B-3449-4CF8-A519-E4B93ABE2636}" srcId="{A661D5E1-6AC7-4C98-8334-A86EA9E0810F}" destId="{216E5941-66FF-4534-A44F-696C092C8F5A}" srcOrd="0" destOrd="0" parTransId="{E1703A72-734C-4C25-A46D-71FE29DB4EDF}" sibTransId="{70EF70A8-E499-4F7F-AEA8-E99D72F639FE}"/>
    <dgm:cxn modelId="{042EB922-935F-43CD-BAAF-73C05095E3A0}" type="presOf" srcId="{9B4BE7B6-4D28-4C33-89AB-FC0BE393E8CC}" destId="{6FE20ED7-B814-4A4E-8F10-94289300ED3B}" srcOrd="0" destOrd="0" presId="urn:microsoft.com/office/officeart/2005/8/layout/chevron1"/>
    <dgm:cxn modelId="{B946D397-C304-4F8A-B8F2-7C0EE40FAFEC}" srcId="{A661D5E1-6AC7-4C98-8334-A86EA9E0810F}" destId="{6CD1DA16-16C4-4F16-B5E4-0CCB38151CDD}" srcOrd="2" destOrd="0" parTransId="{C31C8416-80F1-4632-8FFF-9BEC136055D5}" sibTransId="{386CD422-49DF-4DA2-8162-58C5B17A5436}"/>
    <dgm:cxn modelId="{90BF6337-3B25-4653-A08C-1D0AF9C6113F}" type="presParOf" srcId="{270E8E68-F13C-4800-AA4E-01CDE1961F8B}" destId="{E7AB288E-B036-42F6-9B58-6731B8A1672E}" srcOrd="0" destOrd="0" presId="urn:microsoft.com/office/officeart/2005/8/layout/chevron1"/>
    <dgm:cxn modelId="{E5BF0667-9630-4937-AFA4-F99BAFBD50D0}" type="presParOf" srcId="{270E8E68-F13C-4800-AA4E-01CDE1961F8B}" destId="{04017F7C-69E3-43AC-8F83-8D987F75750E}" srcOrd="1" destOrd="0" presId="urn:microsoft.com/office/officeart/2005/8/layout/chevron1"/>
    <dgm:cxn modelId="{F066A612-F196-43C3-BD2C-FE9903BFBAE3}" type="presParOf" srcId="{270E8E68-F13C-4800-AA4E-01CDE1961F8B}" destId="{87DE249E-EE45-46F7-8EBC-41C97DDAF798}" srcOrd="2" destOrd="0" presId="urn:microsoft.com/office/officeart/2005/8/layout/chevron1"/>
    <dgm:cxn modelId="{7D946C6F-0667-44DF-BFA6-16474A46CFB3}" type="presParOf" srcId="{270E8E68-F13C-4800-AA4E-01CDE1961F8B}" destId="{E414C13D-515C-497F-BCE9-AC96700B0C1E}" srcOrd="3" destOrd="0" presId="urn:microsoft.com/office/officeart/2005/8/layout/chevron1"/>
    <dgm:cxn modelId="{B150B93B-08F1-4864-B4B5-176F1FF6EC9F}" type="presParOf" srcId="{270E8E68-F13C-4800-AA4E-01CDE1961F8B}" destId="{6ADE4EC3-8790-4E95-9BAF-A0AE53809F12}" srcOrd="4" destOrd="0" presId="urn:microsoft.com/office/officeart/2005/8/layout/chevron1"/>
    <dgm:cxn modelId="{28CDEC88-6AC3-4D40-AFC9-8265737B7DEE}" type="presParOf" srcId="{270E8E68-F13C-4800-AA4E-01CDE1961F8B}" destId="{15319CF4-9F69-4869-8C24-28D4F0C60CC1}" srcOrd="5" destOrd="0" presId="urn:microsoft.com/office/officeart/2005/8/layout/chevron1"/>
    <dgm:cxn modelId="{EC6950C7-C996-46D5-B6F1-AADCFF9A7DD0}" type="presParOf" srcId="{270E8E68-F13C-4800-AA4E-01CDE1961F8B}" destId="{6FE20ED7-B814-4A4E-8F10-94289300ED3B}"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42DC5-D01E-48BA-A158-852297B27C12}">
      <dsp:nvSpPr>
        <dsp:cNvPr id="0" name=""/>
        <dsp:cNvSpPr/>
      </dsp:nvSpPr>
      <dsp:spPr>
        <a:xfrm>
          <a:off x="1793" y="2021076"/>
          <a:ext cx="1595919" cy="6383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Iniciativa </a:t>
          </a:r>
          <a:endParaRPr lang="en-GB" sz="1100" kern="1200" dirty="0"/>
        </a:p>
      </dsp:txBody>
      <dsp:txXfrm>
        <a:off x="320977" y="2021076"/>
        <a:ext cx="957552" cy="638367"/>
      </dsp:txXfrm>
    </dsp:sp>
    <dsp:sp modelId="{7BA74D63-48F0-4C02-8996-074D772EB3A5}">
      <dsp:nvSpPr>
        <dsp:cNvPr id="0" name=""/>
        <dsp:cNvSpPr/>
      </dsp:nvSpPr>
      <dsp:spPr>
        <a:xfrm>
          <a:off x="1438120" y="2021076"/>
          <a:ext cx="1595919" cy="6383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Instrução</a:t>
          </a:r>
          <a:endParaRPr lang="en-GB" sz="1100" kern="1200" dirty="0"/>
        </a:p>
      </dsp:txBody>
      <dsp:txXfrm>
        <a:off x="1757304" y="2021076"/>
        <a:ext cx="957552" cy="638367"/>
      </dsp:txXfrm>
    </dsp:sp>
    <dsp:sp modelId="{A2A70C7D-95DA-4E96-BE7F-A1382BCD74C6}">
      <dsp:nvSpPr>
        <dsp:cNvPr id="0" name=""/>
        <dsp:cNvSpPr/>
      </dsp:nvSpPr>
      <dsp:spPr>
        <a:xfrm>
          <a:off x="2874448" y="2021076"/>
          <a:ext cx="1595919" cy="6383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Proposta de decisão</a:t>
          </a:r>
          <a:endParaRPr lang="en-GB" sz="1100" kern="1200" dirty="0"/>
        </a:p>
      </dsp:txBody>
      <dsp:txXfrm>
        <a:off x="3193632" y="2021076"/>
        <a:ext cx="957552" cy="638367"/>
      </dsp:txXfrm>
    </dsp:sp>
    <dsp:sp modelId="{8EAD2CB2-108C-4930-8138-162F5CE74114}">
      <dsp:nvSpPr>
        <dsp:cNvPr id="0" name=""/>
        <dsp:cNvSpPr/>
      </dsp:nvSpPr>
      <dsp:spPr>
        <a:xfrm>
          <a:off x="4310775" y="2021076"/>
          <a:ext cx="1595919" cy="6383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Audiência de Interessados</a:t>
          </a:r>
          <a:endParaRPr lang="en-GB" sz="1100" kern="1200" dirty="0"/>
        </a:p>
      </dsp:txBody>
      <dsp:txXfrm>
        <a:off x="4629959" y="2021076"/>
        <a:ext cx="957552" cy="638367"/>
      </dsp:txXfrm>
    </dsp:sp>
    <dsp:sp modelId="{1B2283D9-ADD2-462A-ACBE-D69A04E57276}">
      <dsp:nvSpPr>
        <dsp:cNvPr id="0" name=""/>
        <dsp:cNvSpPr/>
      </dsp:nvSpPr>
      <dsp:spPr>
        <a:xfrm>
          <a:off x="5747103" y="2021076"/>
          <a:ext cx="1595919" cy="63836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 Decisão Final</a:t>
          </a:r>
        </a:p>
        <a:p>
          <a:pPr lvl="0" algn="ctr" defTabSz="488950">
            <a:lnSpc>
              <a:spcPct val="90000"/>
            </a:lnSpc>
            <a:spcBef>
              <a:spcPct val="0"/>
            </a:spcBef>
            <a:spcAft>
              <a:spcPct val="35000"/>
            </a:spcAft>
          </a:pPr>
          <a:r>
            <a:rPr lang="pt-PT" sz="1100" kern="1200" dirty="0" smtClean="0"/>
            <a:t>Ato Administrativo</a:t>
          </a:r>
          <a:endParaRPr lang="en-GB" sz="1100" kern="1200" dirty="0"/>
        </a:p>
      </dsp:txBody>
      <dsp:txXfrm>
        <a:off x="6066287" y="2021076"/>
        <a:ext cx="957552" cy="6383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2A852-1178-4443-B1DB-EA611B9DCB54}">
      <dsp:nvSpPr>
        <dsp:cNvPr id="0" name=""/>
        <dsp:cNvSpPr/>
      </dsp:nvSpPr>
      <dsp:spPr>
        <a:xfrm>
          <a:off x="4406"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Auto de notícia</a:t>
          </a:r>
          <a:endParaRPr lang="en-GB" sz="1100" kern="1200" dirty="0"/>
        </a:p>
      </dsp:txBody>
      <dsp:txXfrm>
        <a:off x="332255" y="572250"/>
        <a:ext cx="983547" cy="655698"/>
      </dsp:txXfrm>
    </dsp:sp>
    <dsp:sp modelId="{D42993FB-1088-4A34-A3FB-89F901E1AB14}">
      <dsp:nvSpPr>
        <dsp:cNvPr id="0" name=""/>
        <dsp:cNvSpPr/>
      </dsp:nvSpPr>
      <dsp:spPr>
        <a:xfrm>
          <a:off x="1479727"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Notificação do arguido </a:t>
          </a:r>
          <a:endParaRPr lang="en-GB" sz="1100" kern="1200" dirty="0"/>
        </a:p>
      </dsp:txBody>
      <dsp:txXfrm>
        <a:off x="1807576" y="572250"/>
        <a:ext cx="983547" cy="655698"/>
      </dsp:txXfrm>
    </dsp:sp>
    <dsp:sp modelId="{B3B1EBA7-DEF0-4A4B-8920-EAB8F164B54C}">
      <dsp:nvSpPr>
        <dsp:cNvPr id="0" name=""/>
        <dsp:cNvSpPr/>
      </dsp:nvSpPr>
      <dsp:spPr>
        <a:xfrm>
          <a:off x="2955048"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Apresentação de defesa</a:t>
          </a:r>
          <a:endParaRPr lang="en-GB" sz="1100" kern="1200" dirty="0"/>
        </a:p>
      </dsp:txBody>
      <dsp:txXfrm>
        <a:off x="3282897" y="572250"/>
        <a:ext cx="983547" cy="655698"/>
      </dsp:txXfrm>
    </dsp:sp>
    <dsp:sp modelId="{332E4FA5-72EE-4D48-A5EF-90512DC6471C}">
      <dsp:nvSpPr>
        <dsp:cNvPr id="0" name=""/>
        <dsp:cNvSpPr/>
      </dsp:nvSpPr>
      <dsp:spPr>
        <a:xfrm>
          <a:off x="4430369"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E/OU Pedido de pagamento da coima em prestações</a:t>
          </a:r>
          <a:endParaRPr lang="en-GB" sz="1100" kern="1200" dirty="0"/>
        </a:p>
      </dsp:txBody>
      <dsp:txXfrm>
        <a:off x="4758218" y="572250"/>
        <a:ext cx="983547" cy="655698"/>
      </dsp:txXfrm>
    </dsp:sp>
    <dsp:sp modelId="{A6468B2D-D501-4DA5-A559-8FB0B0C6443D}">
      <dsp:nvSpPr>
        <dsp:cNvPr id="0" name=""/>
        <dsp:cNvSpPr/>
      </dsp:nvSpPr>
      <dsp:spPr>
        <a:xfrm>
          <a:off x="5905690"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Instrução</a:t>
          </a:r>
          <a:endParaRPr lang="en-GB" sz="1100" kern="1200" dirty="0"/>
        </a:p>
      </dsp:txBody>
      <dsp:txXfrm>
        <a:off x="6233539" y="572250"/>
        <a:ext cx="983547" cy="655698"/>
      </dsp:txXfrm>
    </dsp:sp>
    <dsp:sp modelId="{96E91F37-0919-47A3-AAA7-D97681A968C1}">
      <dsp:nvSpPr>
        <dsp:cNvPr id="0" name=""/>
        <dsp:cNvSpPr/>
      </dsp:nvSpPr>
      <dsp:spPr>
        <a:xfrm>
          <a:off x="7381011" y="572250"/>
          <a:ext cx="1639245" cy="65569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pt-PT" sz="1100" kern="1200" dirty="0" smtClean="0"/>
            <a:t>Decisão</a:t>
          </a:r>
          <a:endParaRPr lang="en-GB" sz="1100" kern="1200" dirty="0"/>
        </a:p>
      </dsp:txBody>
      <dsp:txXfrm>
        <a:off x="7708860" y="572250"/>
        <a:ext cx="983547" cy="6556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B288E-B036-42F6-9B58-6731B8A1672E}">
      <dsp:nvSpPr>
        <dsp:cNvPr id="0" name=""/>
        <dsp:cNvSpPr/>
      </dsp:nvSpPr>
      <dsp:spPr>
        <a:xfrm>
          <a:off x="2827" y="170279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pt-PT" sz="1200" kern="1200" dirty="0" smtClean="0"/>
            <a:t>Notificação da decisão</a:t>
          </a:r>
          <a:endParaRPr lang="en-GB" sz="1200" kern="1200" dirty="0"/>
        </a:p>
      </dsp:txBody>
      <dsp:txXfrm>
        <a:off x="332035" y="1702792"/>
        <a:ext cx="987624" cy="658415"/>
      </dsp:txXfrm>
    </dsp:sp>
    <dsp:sp modelId="{87DE249E-EE45-46F7-8EBC-41C97DDAF798}">
      <dsp:nvSpPr>
        <dsp:cNvPr id="0" name=""/>
        <dsp:cNvSpPr/>
      </dsp:nvSpPr>
      <dsp:spPr>
        <a:xfrm>
          <a:off x="1484262" y="170279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pt-PT" sz="1200" kern="1200" dirty="0" smtClean="0"/>
            <a:t>Cumprimento da decisão</a:t>
          </a:r>
          <a:endParaRPr lang="en-GB" sz="1200" kern="1200" dirty="0"/>
        </a:p>
      </dsp:txBody>
      <dsp:txXfrm>
        <a:off x="1813470" y="1702792"/>
        <a:ext cx="987624" cy="658415"/>
      </dsp:txXfrm>
    </dsp:sp>
    <dsp:sp modelId="{6ADE4EC3-8790-4E95-9BAF-A0AE53809F12}">
      <dsp:nvSpPr>
        <dsp:cNvPr id="0" name=""/>
        <dsp:cNvSpPr/>
      </dsp:nvSpPr>
      <dsp:spPr>
        <a:xfrm>
          <a:off x="2965698" y="170279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pt-PT" sz="1200" kern="1200" dirty="0" smtClean="0"/>
            <a:t>Apresentação de recurso </a:t>
          </a:r>
          <a:endParaRPr lang="en-GB" sz="1200" kern="1200" dirty="0"/>
        </a:p>
      </dsp:txBody>
      <dsp:txXfrm>
        <a:off x="3294906" y="1702792"/>
        <a:ext cx="987624" cy="658415"/>
      </dsp:txXfrm>
    </dsp:sp>
    <dsp:sp modelId="{6FE20ED7-B814-4A4E-8F10-94289300ED3B}">
      <dsp:nvSpPr>
        <dsp:cNvPr id="0" name=""/>
        <dsp:cNvSpPr/>
      </dsp:nvSpPr>
      <dsp:spPr>
        <a:xfrm>
          <a:off x="4447133" y="1702792"/>
          <a:ext cx="1646039" cy="65841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pt-PT" sz="1200" kern="1200" dirty="0" smtClean="0"/>
            <a:t>Decisão do tribunal</a:t>
          </a:r>
          <a:endParaRPr lang="en-GB" sz="1200" kern="1200" dirty="0"/>
        </a:p>
      </dsp:txBody>
      <dsp:txXfrm>
        <a:off x="4776341" y="1702792"/>
        <a:ext cx="987624" cy="6584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fld id="{5CD8F746-2F35-49FB-8579-492B73736669}" type="datetimeFigureOut">
              <a:rPr lang="pt-PT" smtClean="0"/>
              <a:t>03/03/2023</a:t>
            </a:fld>
            <a:endParaRPr lang="pt-PT"/>
          </a:p>
        </p:txBody>
      </p:sp>
      <p:sp>
        <p:nvSpPr>
          <p:cNvPr id="4" name="Marcador de Posição do Rodapé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a:defRPr sz="1200"/>
            </a:lvl1pPr>
          </a:lstStyle>
          <a:p>
            <a:fld id="{C411D8B3-9362-4E26-92EC-645DE6AE3F2E}" type="slidenum">
              <a:rPr lang="pt-PT" smtClean="0"/>
              <a:t>‹nº›</a:t>
            </a:fld>
            <a:endParaRPr lang="pt-PT"/>
          </a:p>
        </p:txBody>
      </p:sp>
    </p:spTree>
    <p:extLst>
      <p:ext uri="{BB962C8B-B14F-4D97-AF65-F5344CB8AC3E}">
        <p14:creationId xmlns:p14="http://schemas.microsoft.com/office/powerpoint/2010/main" val="18222386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32789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183842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270601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80348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679395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309918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9463442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46162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189625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4944465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0722387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546521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378254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63902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577677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0602574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2416725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237662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9846489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773102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8968363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28985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03/03/2023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pPr/>
              <a:t>03/03/2023</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801484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03/03/2023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3724287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4.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899592" y="1006570"/>
            <a:ext cx="6408712" cy="892552"/>
          </a:xfrm>
          <a:prstGeom prst="rect">
            <a:avLst/>
          </a:prstGeom>
        </p:spPr>
        <p:txBody>
          <a:bodyPr wrap="square">
            <a:spAutoFit/>
          </a:bodyPr>
          <a:lstStyle/>
          <a:p>
            <a:r>
              <a:rPr lang="pt-PT" sz="2800" b="1" dirty="0" smtClean="0">
                <a:solidFill>
                  <a:schemeClr val="tx2"/>
                </a:solidFill>
              </a:rPr>
              <a:t>Instituições e Políticas de Regulação</a:t>
            </a:r>
          </a:p>
          <a:p>
            <a:r>
              <a:rPr lang="pt-PT" sz="2400" dirty="0" smtClean="0">
                <a:solidFill>
                  <a:schemeClr val="tx1">
                    <a:lumMod val="85000"/>
                    <a:lumOff val="15000"/>
                  </a:schemeClr>
                </a:solidFill>
              </a:rPr>
              <a:t>Ano letivo </a:t>
            </a:r>
            <a:r>
              <a:rPr lang="pt-PT" sz="2400" dirty="0" smtClean="0">
                <a:solidFill>
                  <a:schemeClr val="tx1">
                    <a:lumMod val="85000"/>
                    <a:lumOff val="15000"/>
                  </a:schemeClr>
                </a:solidFill>
              </a:rPr>
              <a:t>2022/2023</a:t>
            </a:r>
            <a:endParaRPr lang="pt-PT" sz="2400" dirty="0" smtClean="0">
              <a:solidFill>
                <a:schemeClr val="tx1">
                  <a:lumMod val="85000"/>
                  <a:lumOff val="15000"/>
                </a:schemeClr>
              </a:solidFill>
            </a:endParaRPr>
          </a:p>
        </p:txBody>
      </p:sp>
      <p:sp>
        <p:nvSpPr>
          <p:cNvPr id="6" name="Rectângulo 5"/>
          <p:cNvSpPr/>
          <p:nvPr/>
        </p:nvSpPr>
        <p:spPr>
          <a:xfrm>
            <a:off x="899592" y="5120897"/>
            <a:ext cx="5472608" cy="707886"/>
          </a:xfrm>
          <a:prstGeom prst="rect">
            <a:avLst/>
          </a:prstGeom>
        </p:spPr>
        <p:txBody>
          <a:bodyPr wrap="square">
            <a:spAutoFit/>
          </a:bodyPr>
          <a:lstStyle/>
          <a:p>
            <a:r>
              <a:rPr lang="pt-PT" sz="2000" b="1" dirty="0">
                <a:solidFill>
                  <a:schemeClr val="tx2"/>
                </a:solidFill>
              </a:rPr>
              <a:t>Mestrado em </a:t>
            </a:r>
            <a:r>
              <a:rPr lang="pt-PT" sz="2000" b="1" dirty="0" smtClean="0">
                <a:solidFill>
                  <a:schemeClr val="tx2"/>
                </a:solidFill>
              </a:rPr>
              <a:t>Administração Pública</a:t>
            </a:r>
          </a:p>
          <a:p>
            <a:r>
              <a:rPr lang="pt-PT" sz="2000" b="1" dirty="0" smtClean="0">
                <a:solidFill>
                  <a:schemeClr val="tx2"/>
                </a:solidFill>
              </a:rPr>
              <a:t>Susana Paulino </a:t>
            </a:r>
            <a:endParaRPr lang="pt-PT" sz="2000" dirty="0">
              <a:solidFill>
                <a:schemeClr val="tx2"/>
              </a:solidFill>
            </a:endParaRPr>
          </a:p>
        </p:txBody>
      </p:sp>
      <p:sp>
        <p:nvSpPr>
          <p:cNvPr id="8" name="Rectângulo 7"/>
          <p:cNvSpPr/>
          <p:nvPr/>
        </p:nvSpPr>
        <p:spPr>
          <a:xfrm>
            <a:off x="911872" y="2299702"/>
            <a:ext cx="4236191" cy="584775"/>
          </a:xfrm>
          <a:prstGeom prst="rect">
            <a:avLst/>
          </a:prstGeom>
        </p:spPr>
        <p:txBody>
          <a:bodyPr wrap="square">
            <a:spAutoFit/>
          </a:bodyPr>
          <a:lstStyle/>
          <a:p>
            <a:r>
              <a:rPr lang="pt-PT" sz="1600" b="1" dirty="0" smtClean="0">
                <a:solidFill>
                  <a:schemeClr val="tx2"/>
                </a:solidFill>
              </a:rPr>
              <a:t>Apoio </a:t>
            </a:r>
            <a:r>
              <a:rPr lang="pt-PT" sz="1600" b="1" dirty="0" smtClean="0">
                <a:solidFill>
                  <a:schemeClr val="tx2"/>
                </a:solidFill>
              </a:rPr>
              <a:t>de conteúdos</a:t>
            </a:r>
          </a:p>
          <a:p>
            <a:endParaRPr lang="pt-PT" sz="1600" dirty="0">
              <a:solidFill>
                <a:schemeClr val="tx2"/>
              </a:solidFill>
            </a:endParaRPr>
          </a:p>
        </p:txBody>
      </p:sp>
      <p:sp>
        <p:nvSpPr>
          <p:cNvPr id="2" name="Rectângulo 1"/>
          <p:cNvSpPr/>
          <p:nvPr/>
        </p:nvSpPr>
        <p:spPr>
          <a:xfrm>
            <a:off x="945272" y="2679303"/>
            <a:ext cx="6002992" cy="276999"/>
          </a:xfrm>
          <a:prstGeom prst="rect">
            <a:avLst/>
          </a:prstGeom>
        </p:spPr>
        <p:txBody>
          <a:bodyPr wrap="square">
            <a:spAutoFit/>
          </a:bodyPr>
          <a:lstStyle/>
          <a:p>
            <a:r>
              <a:rPr lang="pt-PT" sz="1200" dirty="0" smtClean="0"/>
              <a:t>Breve explicação sobre procedimento administrativo e contraordenações</a:t>
            </a:r>
          </a:p>
        </p:txBody>
      </p:sp>
    </p:spTree>
    <p:extLst>
      <p:ext uri="{BB962C8B-B14F-4D97-AF65-F5344CB8AC3E}">
        <p14:creationId xmlns:p14="http://schemas.microsoft.com/office/powerpoint/2010/main" val="59409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395536" y="404664"/>
            <a:ext cx="8064896" cy="646331"/>
          </a:xfrm>
          <a:prstGeom prst="rect">
            <a:avLst/>
          </a:prstGeom>
        </p:spPr>
        <p:txBody>
          <a:bodyPr wrap="square">
            <a:spAutoFit/>
          </a:bodyPr>
          <a:lstStyle/>
          <a:p>
            <a:r>
              <a:rPr lang="en-GB" dirty="0" smtClean="0">
                <a:solidFill>
                  <a:prstClr val="black"/>
                </a:solidFill>
              </a:rPr>
              <a:t>Regime Geral das Contraordenações – </a:t>
            </a:r>
            <a:r>
              <a:rPr lang="en-GB" dirty="0" err="1" smtClean="0">
                <a:solidFill>
                  <a:prstClr val="black"/>
                </a:solidFill>
              </a:rPr>
              <a:t>procedimento</a:t>
            </a:r>
            <a:r>
              <a:rPr lang="en-GB" dirty="0" smtClean="0">
                <a:solidFill>
                  <a:prstClr val="black"/>
                </a:solidFill>
              </a:rPr>
              <a:t> </a:t>
            </a:r>
          </a:p>
          <a:p>
            <a:endParaRPr lang="pt-PT" dirty="0">
              <a:solidFill>
                <a:prstClr val="black"/>
              </a:solidFill>
            </a:endParaRPr>
          </a:p>
        </p:txBody>
      </p:sp>
      <p:graphicFrame>
        <p:nvGraphicFramePr>
          <p:cNvPr id="4" name="Diagrama 3"/>
          <p:cNvGraphicFramePr/>
          <p:nvPr>
            <p:extLst>
              <p:ext uri="{D42A27DB-BD31-4B8C-83A1-F6EECF244321}">
                <p14:modId xmlns:p14="http://schemas.microsoft.com/office/powerpoint/2010/main" val="1035053603"/>
              </p:ext>
            </p:extLst>
          </p:nvPr>
        </p:nvGraphicFramePr>
        <p:xfrm>
          <a:off x="0" y="1050995"/>
          <a:ext cx="9024664"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a 4"/>
          <p:cNvGraphicFramePr/>
          <p:nvPr>
            <p:extLst>
              <p:ext uri="{D42A27DB-BD31-4B8C-83A1-F6EECF244321}">
                <p14:modId xmlns:p14="http://schemas.microsoft.com/office/powerpoint/2010/main" val="228615021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15905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395536" y="764704"/>
            <a:ext cx="7848872" cy="5816977"/>
          </a:xfrm>
          <a:prstGeom prst="rect">
            <a:avLst/>
          </a:prstGeom>
          <a:noFill/>
        </p:spPr>
        <p:txBody>
          <a:bodyPr wrap="square" rtlCol="0">
            <a:spAutoFit/>
          </a:bodyPr>
          <a:lstStyle/>
          <a:p>
            <a:r>
              <a:rPr lang="pt-PT" dirty="0" smtClean="0"/>
              <a:t>Código do Procedimento Administrativo (CPA) – </a:t>
            </a:r>
            <a:r>
              <a:rPr lang="pt-PT" dirty="0"/>
              <a:t>aprovado pelo Decreto-Lei n.º 4/2015 de 7 de </a:t>
            </a:r>
            <a:r>
              <a:rPr lang="pt-PT" dirty="0" smtClean="0"/>
              <a:t>janeiro (alterado pela </a:t>
            </a:r>
            <a:r>
              <a:rPr lang="pt-PT" dirty="0"/>
              <a:t>Lei n.º 72/2020, de 16 de </a:t>
            </a:r>
            <a:r>
              <a:rPr lang="pt-PT" dirty="0" smtClean="0"/>
              <a:t>novembro que estabeleceu </a:t>
            </a:r>
            <a:r>
              <a:rPr lang="pt-PT" dirty="0"/>
              <a:t>um regime transitório de simplificação de procedimentos administrativos e altera o Código do Procedimento </a:t>
            </a:r>
            <a:r>
              <a:rPr lang="pt-PT" dirty="0" smtClean="0"/>
              <a:t>Administrativo)</a:t>
            </a:r>
            <a:r>
              <a:rPr lang="pt-PT" dirty="0"/>
              <a:t/>
            </a:r>
            <a:br>
              <a:rPr lang="pt-PT" dirty="0"/>
            </a:br>
            <a:endParaRPr lang="pt-PT" dirty="0"/>
          </a:p>
          <a:p>
            <a:r>
              <a:rPr lang="pt-PT" dirty="0" smtClean="0"/>
              <a:t>Procedimento </a:t>
            </a:r>
            <a:r>
              <a:rPr lang="pt-PT" dirty="0"/>
              <a:t>administrativo - sucessão ordenada de atos e formalidades relativos à formação, manifestação e execução da vontade dos órgãos da Administração Pública</a:t>
            </a:r>
            <a:r>
              <a:rPr lang="pt-PT" dirty="0" smtClean="0"/>
              <a:t>.</a:t>
            </a:r>
          </a:p>
          <a:p>
            <a:endParaRPr lang="pt-PT" dirty="0"/>
          </a:p>
          <a:p>
            <a:r>
              <a:rPr lang="pt-PT" dirty="0"/>
              <a:t>Processo administrativo - o conjunto de documentos devidamente ordenados em que se traduzem os atos e formalidades que integram o procedimento administrativo</a:t>
            </a:r>
            <a:r>
              <a:rPr lang="pt-PT" dirty="0" smtClean="0"/>
              <a:t>.</a:t>
            </a:r>
          </a:p>
          <a:p>
            <a:endParaRPr lang="pt-PT" dirty="0"/>
          </a:p>
          <a:p>
            <a:r>
              <a:rPr lang="pt-PT" dirty="0" smtClean="0"/>
              <a:t>Quem </a:t>
            </a:r>
            <a:r>
              <a:rPr lang="pt-PT" dirty="0"/>
              <a:t>se aplica - quaisquer entidades, independentemente da sua natureza, adotada no exercício de poderes públicos ou regulada de modo específico por disposições de direito administrativo</a:t>
            </a:r>
            <a:r>
              <a:rPr lang="pt-PT" dirty="0" smtClean="0"/>
              <a:t>.</a:t>
            </a:r>
          </a:p>
          <a:p>
            <a:endParaRPr lang="pt-PT" dirty="0" smtClean="0"/>
          </a:p>
          <a:p>
            <a:pPr marL="800100" lvl="1" indent="-342900">
              <a:buAutoNum type="alphaLcParenR"/>
            </a:pPr>
            <a:r>
              <a:rPr lang="pt-PT" sz="1200" dirty="0" smtClean="0"/>
              <a:t>Os </a:t>
            </a:r>
            <a:r>
              <a:rPr lang="pt-PT" sz="1200" dirty="0"/>
              <a:t>órgãos do Estado e das regiões autónomas que exercem funções administrativas a título principal; </a:t>
            </a:r>
            <a:endParaRPr lang="pt-PT" sz="1200" dirty="0" smtClean="0"/>
          </a:p>
          <a:p>
            <a:pPr marL="800100" lvl="1" indent="-342900">
              <a:buAutoNum type="alphaLcParenR"/>
            </a:pPr>
            <a:r>
              <a:rPr lang="pt-PT" sz="1200" dirty="0" smtClean="0"/>
              <a:t>As </a:t>
            </a:r>
            <a:r>
              <a:rPr lang="pt-PT" sz="1200" dirty="0"/>
              <a:t>autarquias locais e suas associações e federações de direito público; </a:t>
            </a:r>
            <a:endParaRPr lang="pt-PT" sz="1200" dirty="0" smtClean="0"/>
          </a:p>
          <a:p>
            <a:pPr marL="800100" lvl="1" indent="-342900">
              <a:buAutoNum type="alphaLcParenR"/>
            </a:pPr>
            <a:r>
              <a:rPr lang="pt-PT" sz="1200" dirty="0" smtClean="0"/>
              <a:t>As </a:t>
            </a:r>
            <a:r>
              <a:rPr lang="pt-PT" sz="1200" dirty="0"/>
              <a:t>entidades administrativas independentes; </a:t>
            </a:r>
            <a:endParaRPr lang="pt-PT" sz="1200" dirty="0" smtClean="0"/>
          </a:p>
          <a:p>
            <a:pPr marL="800100" lvl="1" indent="-342900">
              <a:buAutoNum type="alphaLcParenR"/>
            </a:pPr>
            <a:r>
              <a:rPr lang="pt-PT" sz="1200" dirty="0" smtClean="0"/>
              <a:t>Os </a:t>
            </a:r>
            <a:r>
              <a:rPr lang="pt-PT" sz="1200" dirty="0"/>
              <a:t>institutos públicos e as associações públicas.</a:t>
            </a:r>
            <a:endParaRPr lang="pt-PT" sz="1200" dirty="0" smtClean="0"/>
          </a:p>
          <a:p>
            <a:endParaRPr lang="en-GB" dirty="0"/>
          </a:p>
        </p:txBody>
      </p:sp>
    </p:spTree>
    <p:extLst>
      <p:ext uri="{BB962C8B-B14F-4D97-AF65-F5344CB8AC3E}">
        <p14:creationId xmlns:p14="http://schemas.microsoft.com/office/powerpoint/2010/main" val="2406987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395536" y="548680"/>
            <a:ext cx="4289188" cy="369332"/>
          </a:xfrm>
          <a:prstGeom prst="rect">
            <a:avLst/>
          </a:prstGeom>
        </p:spPr>
        <p:txBody>
          <a:bodyPr wrap="none">
            <a:spAutoFit/>
          </a:bodyPr>
          <a:lstStyle/>
          <a:p>
            <a:r>
              <a:rPr lang="pt-PT" dirty="0"/>
              <a:t>Princípios gerais da atividade administrativa</a:t>
            </a:r>
            <a:endParaRPr lang="en-GB" dirty="0"/>
          </a:p>
        </p:txBody>
      </p:sp>
      <p:sp>
        <p:nvSpPr>
          <p:cNvPr id="3" name="Rectângulo 2"/>
          <p:cNvSpPr/>
          <p:nvPr/>
        </p:nvSpPr>
        <p:spPr>
          <a:xfrm>
            <a:off x="395536" y="1124744"/>
            <a:ext cx="8136903" cy="4001095"/>
          </a:xfrm>
          <a:prstGeom prst="rect">
            <a:avLst/>
          </a:prstGeom>
        </p:spPr>
        <p:txBody>
          <a:bodyPr wrap="square">
            <a:spAutoFit/>
          </a:bodyPr>
          <a:lstStyle/>
          <a:p>
            <a:r>
              <a:rPr lang="en-GB" dirty="0" err="1"/>
              <a:t>Princípio</a:t>
            </a:r>
            <a:r>
              <a:rPr lang="en-GB" dirty="0"/>
              <a:t> da </a:t>
            </a:r>
            <a:r>
              <a:rPr lang="en-GB" dirty="0" err="1" smtClean="0"/>
              <a:t>legalidade</a:t>
            </a:r>
            <a:r>
              <a:rPr lang="en-GB" dirty="0" smtClean="0"/>
              <a:t> - </a:t>
            </a:r>
            <a:r>
              <a:rPr lang="pt-PT" sz="1600" dirty="0"/>
              <a:t>obediência à lei e ao direito, dentro dos limites dos poderes que lhes forem conferidos e em conformidade com os respetivos </a:t>
            </a:r>
            <a:r>
              <a:rPr lang="pt-PT" sz="1600" dirty="0" smtClean="0"/>
              <a:t>fins.</a:t>
            </a:r>
          </a:p>
          <a:p>
            <a:endParaRPr lang="pt-PT" dirty="0"/>
          </a:p>
          <a:p>
            <a:r>
              <a:rPr lang="pt-PT" dirty="0"/>
              <a:t>Princípio da prossecução do interesse público e da proteção dos direitos e interesses dos </a:t>
            </a:r>
            <a:r>
              <a:rPr lang="pt-PT" dirty="0" smtClean="0"/>
              <a:t>cidadãos </a:t>
            </a:r>
          </a:p>
          <a:p>
            <a:endParaRPr lang="pt-PT" dirty="0"/>
          </a:p>
          <a:p>
            <a:r>
              <a:rPr lang="en-GB" dirty="0" err="1"/>
              <a:t>Princípio</a:t>
            </a:r>
            <a:r>
              <a:rPr lang="en-GB" dirty="0"/>
              <a:t> da boa </a:t>
            </a:r>
            <a:r>
              <a:rPr lang="en-GB" dirty="0" err="1" smtClean="0"/>
              <a:t>administração</a:t>
            </a:r>
            <a:r>
              <a:rPr lang="en-GB" dirty="0" smtClean="0"/>
              <a:t> - </a:t>
            </a:r>
            <a:r>
              <a:rPr lang="pt-PT" sz="1600" dirty="0"/>
              <a:t>A Administração Pública deve </a:t>
            </a:r>
            <a:r>
              <a:rPr lang="pt-PT" sz="1600" dirty="0" smtClean="0"/>
              <a:t>pautar-se </a:t>
            </a:r>
            <a:r>
              <a:rPr lang="pt-PT" sz="1600" dirty="0"/>
              <a:t>por critérios de eficiência, economicidade e celeridade e deve ser organizada de modo a aproximar os serviços das populações e de forma não burocratizada</a:t>
            </a:r>
            <a:r>
              <a:rPr lang="pt-PT" sz="1600" dirty="0" smtClean="0"/>
              <a:t>.</a:t>
            </a:r>
          </a:p>
          <a:p>
            <a:endParaRPr lang="pt-PT" sz="1600" dirty="0"/>
          </a:p>
          <a:p>
            <a:r>
              <a:rPr lang="en-GB" dirty="0" err="1"/>
              <a:t>Princípio</a:t>
            </a:r>
            <a:r>
              <a:rPr lang="en-GB" dirty="0"/>
              <a:t> da </a:t>
            </a:r>
            <a:r>
              <a:rPr lang="en-GB" dirty="0" err="1" smtClean="0"/>
              <a:t>igualdade</a:t>
            </a:r>
            <a:r>
              <a:rPr lang="en-GB" dirty="0" smtClean="0"/>
              <a:t> - </a:t>
            </a:r>
            <a:r>
              <a:rPr lang="pt-PT" sz="1600" dirty="0"/>
              <a:t>Nas suas relações com os particulares, a Administração Pública deve reger -se pelo princípio da igualdade, não podendo privilegiar, beneficiar, prejudicar, privar de qualquer direito ou isentar de qualquer dever ninguém em razão de ascendência, sexo, raça, língua, território de origem, religião, convicções políticas ou ideológicas, instrução, situação económica, condição social ou orientação sexual.</a:t>
            </a:r>
            <a:endParaRPr lang="en-GB" sz="1600"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11560" y="692696"/>
            <a:ext cx="8064896" cy="4832092"/>
          </a:xfrm>
          <a:prstGeom prst="rect">
            <a:avLst/>
          </a:prstGeom>
        </p:spPr>
        <p:txBody>
          <a:bodyPr wrap="square">
            <a:spAutoFit/>
          </a:bodyPr>
          <a:lstStyle/>
          <a:p>
            <a:r>
              <a:rPr lang="en-GB" dirty="0" err="1"/>
              <a:t>Princípio</a:t>
            </a:r>
            <a:r>
              <a:rPr lang="en-GB" dirty="0"/>
              <a:t> da </a:t>
            </a:r>
            <a:r>
              <a:rPr lang="en-GB" dirty="0" err="1" smtClean="0"/>
              <a:t>proporcionalidade</a:t>
            </a:r>
            <a:r>
              <a:rPr lang="en-GB" dirty="0" smtClean="0"/>
              <a:t> - </a:t>
            </a:r>
            <a:r>
              <a:rPr lang="pt-PT" sz="1600" dirty="0"/>
              <a:t>Na prossecução do interesse público, a Administração Pública deve adotar os comportamentos adequados aos fins prosseguidos. As decisões da Administração que colidam com direitos subjetivos ou interesses legalmente protegidos dos particulares só podem afetar essas posições na medida do necessário e em termos proporcionais aos objetivos a realizar. </a:t>
            </a:r>
            <a:endParaRPr lang="pt-PT" sz="1600" dirty="0" smtClean="0"/>
          </a:p>
          <a:p>
            <a:endParaRPr lang="pt-PT" dirty="0" smtClean="0"/>
          </a:p>
          <a:p>
            <a:r>
              <a:rPr lang="pt-PT" dirty="0"/>
              <a:t>Princípios da justiça e da razoabilidade - </a:t>
            </a:r>
            <a:r>
              <a:rPr lang="pt-PT" sz="1600" dirty="0"/>
              <a:t>A Administração Pública deve tratar de forma justa todos aqueles que com ela entrem em relação, e rejeitar as soluções manifestamente desrazoáveis ou incompatíveis com a ideia de Direito, nomeadamente em matéria de interpretação das normas jurídicas e das valorações próprias do exercício da função administrativa</a:t>
            </a:r>
            <a:r>
              <a:rPr lang="pt-PT" sz="1600" dirty="0" smtClean="0"/>
              <a:t>.</a:t>
            </a:r>
          </a:p>
          <a:p>
            <a:endParaRPr lang="pt-PT" dirty="0"/>
          </a:p>
          <a:p>
            <a:r>
              <a:rPr lang="en-GB" dirty="0" err="1"/>
              <a:t>Princípio</a:t>
            </a:r>
            <a:r>
              <a:rPr lang="en-GB" dirty="0"/>
              <a:t> da </a:t>
            </a:r>
            <a:r>
              <a:rPr lang="en-GB" dirty="0" err="1" smtClean="0"/>
              <a:t>imparcialidade</a:t>
            </a:r>
            <a:r>
              <a:rPr lang="en-GB" dirty="0" smtClean="0"/>
              <a:t> - </a:t>
            </a:r>
            <a:r>
              <a:rPr lang="pt-PT" sz="1600" dirty="0"/>
              <a:t>A Administração Pública deve tratar de forma imparcial aqueles que com ela entrem em relação, designadamente, considerando com objetividade todos e apenas os interesses relevantes no contexto decisório e adotando as soluções </a:t>
            </a:r>
            <a:r>
              <a:rPr lang="pt-PT" sz="1600" dirty="0" err="1"/>
              <a:t>organizatórias</a:t>
            </a:r>
            <a:r>
              <a:rPr lang="pt-PT" sz="1600" dirty="0"/>
              <a:t> e </a:t>
            </a:r>
            <a:r>
              <a:rPr lang="pt-PT" sz="1600" dirty="0" err="1"/>
              <a:t>procedimentais</a:t>
            </a:r>
            <a:r>
              <a:rPr lang="pt-PT" sz="1600" dirty="0"/>
              <a:t> indispensáveis à preservação da isenção administrativa e à confiança nessa isenção.</a:t>
            </a:r>
          </a:p>
          <a:p>
            <a:endParaRPr lang="en-GB"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467544" y="548680"/>
            <a:ext cx="7992888" cy="4585871"/>
          </a:xfrm>
          <a:prstGeom prst="rect">
            <a:avLst/>
          </a:prstGeom>
        </p:spPr>
        <p:txBody>
          <a:bodyPr wrap="square">
            <a:spAutoFit/>
          </a:bodyPr>
          <a:lstStyle/>
          <a:p>
            <a:r>
              <a:rPr lang="en-GB" dirty="0" err="1"/>
              <a:t>Princípio</a:t>
            </a:r>
            <a:r>
              <a:rPr lang="en-GB" dirty="0"/>
              <a:t> da </a:t>
            </a:r>
            <a:r>
              <a:rPr lang="en-GB" dirty="0" smtClean="0"/>
              <a:t>boa-</a:t>
            </a:r>
            <a:r>
              <a:rPr lang="en-GB" dirty="0" err="1" smtClean="0"/>
              <a:t>fé</a:t>
            </a:r>
            <a:r>
              <a:rPr lang="en-GB" dirty="0" smtClean="0"/>
              <a:t> – </a:t>
            </a:r>
            <a:r>
              <a:rPr lang="en-GB" sz="1600" dirty="0" err="1" smtClean="0"/>
              <a:t>nas</a:t>
            </a:r>
            <a:r>
              <a:rPr lang="en-GB" sz="1600" dirty="0" smtClean="0"/>
              <a:t> </a:t>
            </a:r>
            <a:r>
              <a:rPr lang="en-GB" sz="1600" dirty="0" err="1" smtClean="0"/>
              <a:t>relações</a:t>
            </a:r>
            <a:r>
              <a:rPr lang="en-GB" sz="1600" dirty="0" smtClean="0"/>
              <a:t> entre a </a:t>
            </a:r>
            <a:r>
              <a:rPr lang="en-GB" sz="1600" dirty="0" err="1" smtClean="0"/>
              <a:t>Administração</a:t>
            </a:r>
            <a:r>
              <a:rPr lang="en-GB" sz="1600" dirty="0" smtClean="0"/>
              <a:t> e </a:t>
            </a:r>
            <a:r>
              <a:rPr lang="en-GB" sz="1600" dirty="0" err="1" smtClean="0"/>
              <a:t>os</a:t>
            </a:r>
            <a:r>
              <a:rPr lang="en-GB" sz="1600" dirty="0" smtClean="0"/>
              <a:t> </a:t>
            </a:r>
            <a:r>
              <a:rPr lang="en-GB" sz="1600" dirty="0" err="1" smtClean="0"/>
              <a:t>particulares</a:t>
            </a:r>
            <a:r>
              <a:rPr lang="en-GB" sz="1600" dirty="0" smtClean="0"/>
              <a:t> </a:t>
            </a:r>
            <a:r>
              <a:rPr lang="en-GB" sz="1600" dirty="0" err="1" smtClean="0"/>
              <a:t>devem</a:t>
            </a:r>
            <a:r>
              <a:rPr lang="en-GB" sz="1600" dirty="0" smtClean="0"/>
              <a:t> </a:t>
            </a:r>
            <a:r>
              <a:rPr lang="en-GB" sz="1600" dirty="0" err="1" smtClean="0"/>
              <a:t>ser</a:t>
            </a:r>
            <a:r>
              <a:rPr lang="en-GB" sz="1600" dirty="0" smtClean="0"/>
              <a:t> </a:t>
            </a:r>
            <a:r>
              <a:rPr lang="en-GB" sz="1600" dirty="0" err="1" smtClean="0"/>
              <a:t>ponderados</a:t>
            </a:r>
            <a:r>
              <a:rPr lang="en-GB" sz="1600" dirty="0" smtClean="0"/>
              <a:t> </a:t>
            </a:r>
            <a:r>
              <a:rPr lang="pt-PT" sz="1600" dirty="0" smtClean="0"/>
              <a:t>os </a:t>
            </a:r>
            <a:r>
              <a:rPr lang="pt-PT" sz="1600" dirty="0"/>
              <a:t>valores fundamentais do Direito relevantes em face das situações consideradas, e, em especial, a confiança suscitada na contraparte pela atuação em causa e o objetivo a alcançar com a atuação empreendida</a:t>
            </a:r>
            <a:r>
              <a:rPr lang="pt-PT" sz="1600" dirty="0" smtClean="0"/>
              <a:t>.</a:t>
            </a:r>
          </a:p>
          <a:p>
            <a:endParaRPr lang="pt-PT" dirty="0"/>
          </a:p>
          <a:p>
            <a:r>
              <a:rPr lang="pt-PT" dirty="0"/>
              <a:t>Princípio da colaboração com os particulares - </a:t>
            </a:r>
            <a:r>
              <a:rPr lang="pt-PT" sz="1600" dirty="0"/>
              <a:t>Os órgãos da Administração Pública devem atuar em estreita colaboração com os particulares, cumprindo- -lhes, designadamente, prestar aos particulares as informações e os esclarecimentos de que careçam, apoiar e estimular as suas iniciativas e receber as suas sugestões e informações</a:t>
            </a:r>
            <a:r>
              <a:rPr lang="pt-PT" sz="1600" dirty="0" smtClean="0"/>
              <a:t>.</a:t>
            </a:r>
          </a:p>
          <a:p>
            <a:endParaRPr lang="pt-PT" dirty="0"/>
          </a:p>
          <a:p>
            <a:r>
              <a:rPr lang="en-GB" dirty="0" err="1"/>
              <a:t>Princípio</a:t>
            </a:r>
            <a:r>
              <a:rPr lang="en-GB" dirty="0"/>
              <a:t> da </a:t>
            </a:r>
            <a:r>
              <a:rPr lang="en-GB" dirty="0" err="1" smtClean="0"/>
              <a:t>participação</a:t>
            </a:r>
            <a:r>
              <a:rPr lang="en-GB" dirty="0" smtClean="0"/>
              <a:t> - </a:t>
            </a:r>
            <a:r>
              <a:rPr lang="pt-PT" sz="1600" dirty="0"/>
              <a:t>Os órgãos da Administração Pública devem assegurar a participação dos particulares, bem como das associações que tenham por objeto a defesa dos seus interesses, na formação das decisões que lhes digam respeito, designadamente através da respetiva audiência nos termos do presente Código</a:t>
            </a:r>
            <a:r>
              <a:rPr lang="pt-PT" sz="1600" dirty="0" smtClean="0"/>
              <a:t>.</a:t>
            </a:r>
          </a:p>
          <a:p>
            <a:endParaRPr lang="pt-PT" dirty="0"/>
          </a:p>
          <a:p>
            <a:r>
              <a:rPr lang="en-GB" dirty="0" err="1"/>
              <a:t>Princípio</a:t>
            </a:r>
            <a:r>
              <a:rPr lang="en-GB" dirty="0"/>
              <a:t> da </a:t>
            </a:r>
            <a:r>
              <a:rPr lang="en-GB" dirty="0" err="1" smtClean="0"/>
              <a:t>decisão</a:t>
            </a:r>
            <a:r>
              <a:rPr lang="en-GB" dirty="0" smtClean="0"/>
              <a:t> - </a:t>
            </a:r>
            <a:r>
              <a:rPr lang="pt-PT" sz="1600" dirty="0"/>
              <a:t>dever de se pronunciar sobre todos os assuntos da sua competência que lhes sejam apresentados</a:t>
            </a:r>
            <a:endParaRPr lang="en-GB" sz="1600"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467544" y="95135"/>
            <a:ext cx="8064896" cy="6093976"/>
          </a:xfrm>
          <a:prstGeom prst="rect">
            <a:avLst/>
          </a:prstGeom>
        </p:spPr>
        <p:txBody>
          <a:bodyPr wrap="square">
            <a:spAutoFit/>
          </a:bodyPr>
          <a:lstStyle/>
          <a:p>
            <a:endParaRPr lang="pt-PT" dirty="0"/>
          </a:p>
          <a:p>
            <a:r>
              <a:rPr lang="en-GB" dirty="0" err="1"/>
              <a:t>Princípio</a:t>
            </a:r>
            <a:r>
              <a:rPr lang="en-GB" dirty="0"/>
              <a:t> da </a:t>
            </a:r>
            <a:r>
              <a:rPr lang="en-GB" dirty="0" err="1" smtClean="0"/>
              <a:t>gratuitidade</a:t>
            </a:r>
            <a:r>
              <a:rPr lang="en-GB" dirty="0" smtClean="0"/>
              <a:t> - </a:t>
            </a:r>
            <a:r>
              <a:rPr lang="pt-PT" sz="1600" dirty="0"/>
              <a:t>O procedimento administrativo é tendencialmente gratuito, na medida em que leis especiais não imponham o pagamento de taxas por despesas, encargos ou outros custos suportados pela </a:t>
            </a:r>
            <a:r>
              <a:rPr lang="pt-PT" sz="1600" dirty="0" smtClean="0"/>
              <a:t>Administração.</a:t>
            </a:r>
          </a:p>
          <a:p>
            <a:endParaRPr lang="pt-PT" sz="1600" dirty="0"/>
          </a:p>
          <a:p>
            <a:r>
              <a:rPr lang="en-GB" dirty="0" err="1"/>
              <a:t>Princípio</a:t>
            </a:r>
            <a:r>
              <a:rPr lang="en-GB" dirty="0"/>
              <a:t> da </a:t>
            </a:r>
            <a:r>
              <a:rPr lang="en-GB" dirty="0" err="1" smtClean="0"/>
              <a:t>responsabilidade</a:t>
            </a:r>
            <a:r>
              <a:rPr lang="en-GB" dirty="0" smtClean="0"/>
              <a:t> - </a:t>
            </a:r>
            <a:r>
              <a:rPr lang="pt-PT" sz="1600" dirty="0"/>
              <a:t>A Administração Pública responde, nos termos da lei, pelos danos causados no exercício da sua atividade</a:t>
            </a:r>
            <a:r>
              <a:rPr lang="pt-PT" sz="1600" dirty="0" smtClean="0"/>
              <a:t>.</a:t>
            </a:r>
          </a:p>
          <a:p>
            <a:endParaRPr lang="pt-PT" dirty="0"/>
          </a:p>
          <a:p>
            <a:r>
              <a:rPr lang="en-GB" dirty="0" err="1"/>
              <a:t>Princípio</a:t>
            </a:r>
            <a:r>
              <a:rPr lang="en-GB" dirty="0"/>
              <a:t> da </a:t>
            </a:r>
            <a:r>
              <a:rPr lang="en-GB" dirty="0" err="1"/>
              <a:t>administração</a:t>
            </a:r>
            <a:r>
              <a:rPr lang="en-GB" dirty="0"/>
              <a:t> </a:t>
            </a:r>
            <a:r>
              <a:rPr lang="en-GB" dirty="0" err="1" smtClean="0"/>
              <a:t>aberta</a:t>
            </a:r>
            <a:r>
              <a:rPr lang="en-GB" dirty="0" smtClean="0"/>
              <a:t> - </a:t>
            </a:r>
            <a:r>
              <a:rPr lang="pt-PT" sz="1600" dirty="0"/>
              <a:t>Todas as pessoas têm o direito de acesso aos arquivos e registos administrativos, mesmo quando nenhum procedimento que lhes diga diretamente respeito esteja em curso, sem prejuízo do disposto na lei em matérias relativas à segurança interna e externa, à investigação criminal, ao sigilo fiscal e à privacidade das pessoas</a:t>
            </a:r>
            <a:r>
              <a:rPr lang="pt-PT" sz="1600" dirty="0" smtClean="0"/>
              <a:t>.</a:t>
            </a:r>
          </a:p>
          <a:p>
            <a:endParaRPr lang="pt-PT" dirty="0"/>
          </a:p>
          <a:p>
            <a:r>
              <a:rPr lang="pt-PT" dirty="0"/>
              <a:t>Princípio da proteção dos dados pessoais - </a:t>
            </a:r>
            <a:r>
              <a:rPr lang="pt-PT" sz="1600" dirty="0"/>
              <a:t>Os particulares têm direito à proteção dos seus dados pessoais e à segurança e integridade dos suportes, sistemas e aplicações utilizados para o efeito, nos termos da lei</a:t>
            </a:r>
            <a:r>
              <a:rPr lang="pt-PT" sz="1600" dirty="0" smtClean="0"/>
              <a:t>.</a:t>
            </a:r>
          </a:p>
          <a:p>
            <a:endParaRPr lang="pt-PT" dirty="0"/>
          </a:p>
          <a:p>
            <a:r>
              <a:rPr lang="pt-PT" dirty="0"/>
              <a:t>Princípio da cooperação leal com a União Europeia - </a:t>
            </a:r>
            <a:r>
              <a:rPr lang="pt-PT" sz="1600" dirty="0"/>
              <a:t>Sempre que o direito da União Europeia imponha à Administração Pública a obrigação de prestar informações, apresentar propostas ou de, por alguma outra forma, colaborar com a Administração Pública de outros Estados- -membros, essa obrigação deve ser cumprida no prazo para tal estabelecido.</a:t>
            </a:r>
            <a:endParaRPr lang="en-GB" sz="1600" dirty="0" smtClean="0"/>
          </a:p>
          <a:p>
            <a:endParaRPr lang="pt-PT" dirty="0"/>
          </a:p>
          <a:p>
            <a:endParaRPr lang="en-GB"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467544" y="620688"/>
            <a:ext cx="2904578" cy="369332"/>
          </a:xfrm>
          <a:prstGeom prst="rect">
            <a:avLst/>
          </a:prstGeom>
        </p:spPr>
        <p:txBody>
          <a:bodyPr wrap="none">
            <a:spAutoFit/>
          </a:bodyPr>
          <a:lstStyle/>
          <a:p>
            <a:r>
              <a:rPr lang="en-GB" dirty="0" err="1" smtClean="0"/>
              <a:t>Procedimento</a:t>
            </a:r>
            <a:r>
              <a:rPr lang="en-GB" dirty="0" smtClean="0"/>
              <a:t> </a:t>
            </a:r>
            <a:r>
              <a:rPr lang="en-GB" dirty="0" err="1"/>
              <a:t>administrativo</a:t>
            </a:r>
            <a:endParaRPr lang="en-GB" dirty="0"/>
          </a:p>
        </p:txBody>
      </p:sp>
      <p:sp>
        <p:nvSpPr>
          <p:cNvPr id="3" name="Rectângulo 2"/>
          <p:cNvSpPr/>
          <p:nvPr/>
        </p:nvSpPr>
        <p:spPr>
          <a:xfrm>
            <a:off x="1259632" y="1124744"/>
            <a:ext cx="1017523" cy="369332"/>
          </a:xfrm>
          <a:prstGeom prst="rect">
            <a:avLst/>
          </a:prstGeom>
        </p:spPr>
        <p:txBody>
          <a:bodyPr wrap="none">
            <a:spAutoFit/>
          </a:bodyPr>
          <a:lstStyle/>
          <a:p>
            <a:r>
              <a:rPr lang="en-GB" dirty="0" err="1"/>
              <a:t>Iniciativa</a:t>
            </a:r>
            <a:endParaRPr lang="en-GB" dirty="0"/>
          </a:p>
        </p:txBody>
      </p:sp>
      <p:sp>
        <p:nvSpPr>
          <p:cNvPr id="4" name="Rectângulo 3"/>
          <p:cNvSpPr/>
          <p:nvPr/>
        </p:nvSpPr>
        <p:spPr>
          <a:xfrm>
            <a:off x="1259632" y="1628800"/>
            <a:ext cx="2472087" cy="369332"/>
          </a:xfrm>
          <a:prstGeom prst="rect">
            <a:avLst/>
          </a:prstGeom>
        </p:spPr>
        <p:txBody>
          <a:bodyPr wrap="none">
            <a:spAutoFit/>
          </a:bodyPr>
          <a:lstStyle/>
          <a:p>
            <a:r>
              <a:rPr lang="en-GB" dirty="0" err="1"/>
              <a:t>Língua</a:t>
            </a:r>
            <a:r>
              <a:rPr lang="en-GB" dirty="0"/>
              <a:t> do </a:t>
            </a:r>
            <a:r>
              <a:rPr lang="en-GB" dirty="0" err="1"/>
              <a:t>procedimento</a:t>
            </a:r>
            <a:endParaRPr lang="en-GB" dirty="0"/>
          </a:p>
        </p:txBody>
      </p:sp>
      <p:sp>
        <p:nvSpPr>
          <p:cNvPr id="6" name="Rectângulo 5"/>
          <p:cNvSpPr/>
          <p:nvPr/>
        </p:nvSpPr>
        <p:spPr>
          <a:xfrm>
            <a:off x="1259632" y="2204864"/>
            <a:ext cx="4218719" cy="369332"/>
          </a:xfrm>
          <a:prstGeom prst="rect">
            <a:avLst/>
          </a:prstGeom>
        </p:spPr>
        <p:txBody>
          <a:bodyPr wrap="none">
            <a:spAutoFit/>
          </a:bodyPr>
          <a:lstStyle/>
          <a:p>
            <a:r>
              <a:rPr lang="pt-PT" dirty="0"/>
              <a:t>Responsável pela direção do procedimento</a:t>
            </a:r>
            <a:endParaRPr lang="en-GB" dirty="0"/>
          </a:p>
        </p:txBody>
      </p:sp>
      <p:sp>
        <p:nvSpPr>
          <p:cNvPr id="7" name="Rectângulo 6"/>
          <p:cNvSpPr/>
          <p:nvPr/>
        </p:nvSpPr>
        <p:spPr>
          <a:xfrm>
            <a:off x="1259632" y="2708920"/>
            <a:ext cx="3792064" cy="369332"/>
          </a:xfrm>
          <a:prstGeom prst="rect">
            <a:avLst/>
          </a:prstGeom>
        </p:spPr>
        <p:txBody>
          <a:bodyPr wrap="none">
            <a:spAutoFit/>
          </a:bodyPr>
          <a:lstStyle/>
          <a:p>
            <a:r>
              <a:rPr lang="en-GB" dirty="0" err="1"/>
              <a:t>Princípio</a:t>
            </a:r>
            <a:r>
              <a:rPr lang="en-GB" dirty="0"/>
              <a:t> da </a:t>
            </a:r>
            <a:r>
              <a:rPr lang="en-GB" dirty="0" err="1"/>
              <a:t>adequação</a:t>
            </a:r>
            <a:r>
              <a:rPr lang="en-GB" dirty="0"/>
              <a:t> </a:t>
            </a:r>
            <a:r>
              <a:rPr lang="en-GB" dirty="0" err="1"/>
              <a:t>procedimental</a:t>
            </a:r>
            <a:endParaRPr lang="en-GB" dirty="0"/>
          </a:p>
        </p:txBody>
      </p:sp>
      <p:sp>
        <p:nvSpPr>
          <p:cNvPr id="8" name="Rectângulo 7"/>
          <p:cNvSpPr/>
          <p:nvPr/>
        </p:nvSpPr>
        <p:spPr>
          <a:xfrm>
            <a:off x="1259632" y="3267948"/>
            <a:ext cx="2420214" cy="369332"/>
          </a:xfrm>
          <a:prstGeom prst="rect">
            <a:avLst/>
          </a:prstGeom>
        </p:spPr>
        <p:txBody>
          <a:bodyPr wrap="none">
            <a:spAutoFit/>
          </a:bodyPr>
          <a:lstStyle/>
          <a:p>
            <a:r>
              <a:rPr lang="en-GB" dirty="0" err="1"/>
              <a:t>Princípio</a:t>
            </a:r>
            <a:r>
              <a:rPr lang="en-GB" dirty="0"/>
              <a:t> do </a:t>
            </a:r>
            <a:r>
              <a:rPr lang="en-GB" dirty="0" err="1"/>
              <a:t>inquisitório</a:t>
            </a:r>
            <a:endParaRPr lang="en-GB" dirty="0"/>
          </a:p>
        </p:txBody>
      </p:sp>
      <p:sp>
        <p:nvSpPr>
          <p:cNvPr id="9" name="Rectângulo 8"/>
          <p:cNvSpPr/>
          <p:nvPr/>
        </p:nvSpPr>
        <p:spPr>
          <a:xfrm>
            <a:off x="1307394" y="3861048"/>
            <a:ext cx="2066400" cy="369332"/>
          </a:xfrm>
          <a:prstGeom prst="rect">
            <a:avLst/>
          </a:prstGeom>
        </p:spPr>
        <p:txBody>
          <a:bodyPr wrap="none">
            <a:spAutoFit/>
          </a:bodyPr>
          <a:lstStyle/>
          <a:p>
            <a:r>
              <a:rPr lang="en-GB" dirty="0" err="1"/>
              <a:t>Dever</a:t>
            </a:r>
            <a:r>
              <a:rPr lang="en-GB" dirty="0"/>
              <a:t> de </a:t>
            </a:r>
            <a:r>
              <a:rPr lang="en-GB" dirty="0" err="1"/>
              <a:t>celeridade</a:t>
            </a:r>
            <a:endParaRPr lang="en-GB" dirty="0"/>
          </a:p>
        </p:txBody>
      </p:sp>
      <p:sp>
        <p:nvSpPr>
          <p:cNvPr id="10" name="Rectângulo 9"/>
          <p:cNvSpPr/>
          <p:nvPr/>
        </p:nvSpPr>
        <p:spPr>
          <a:xfrm>
            <a:off x="1307394" y="4437112"/>
            <a:ext cx="3600409" cy="369332"/>
          </a:xfrm>
          <a:prstGeom prst="rect">
            <a:avLst/>
          </a:prstGeom>
        </p:spPr>
        <p:txBody>
          <a:bodyPr wrap="none">
            <a:spAutoFit/>
          </a:bodyPr>
          <a:lstStyle/>
          <a:p>
            <a:r>
              <a:rPr lang="pt-PT" dirty="0"/>
              <a:t>Cooperação e boa -fé </a:t>
            </a:r>
            <a:r>
              <a:rPr lang="pt-PT" dirty="0" err="1"/>
              <a:t>procedimental</a:t>
            </a:r>
            <a:endParaRPr lang="en-GB" dirty="0"/>
          </a:p>
        </p:txBody>
      </p:sp>
      <p:sp>
        <p:nvSpPr>
          <p:cNvPr id="11" name="Rectângulo 10"/>
          <p:cNvSpPr/>
          <p:nvPr/>
        </p:nvSpPr>
        <p:spPr>
          <a:xfrm>
            <a:off x="1311442" y="5085184"/>
            <a:ext cx="3094309" cy="369332"/>
          </a:xfrm>
          <a:prstGeom prst="rect">
            <a:avLst/>
          </a:prstGeom>
        </p:spPr>
        <p:txBody>
          <a:bodyPr wrap="none">
            <a:spAutoFit/>
          </a:bodyPr>
          <a:lstStyle/>
          <a:p>
            <a:r>
              <a:rPr lang="en-GB" dirty="0" err="1"/>
              <a:t>Utilização</a:t>
            </a:r>
            <a:r>
              <a:rPr lang="en-GB" dirty="0"/>
              <a:t> de </a:t>
            </a:r>
            <a:r>
              <a:rPr lang="en-GB" dirty="0" err="1"/>
              <a:t>meios</a:t>
            </a:r>
            <a:r>
              <a:rPr lang="en-GB" dirty="0"/>
              <a:t> </a:t>
            </a:r>
            <a:r>
              <a:rPr lang="en-GB" dirty="0" err="1"/>
              <a:t>eletrónicos</a:t>
            </a:r>
            <a:endParaRPr lang="en-GB"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723029885"/>
              </p:ext>
            </p:extLst>
          </p:nvPr>
        </p:nvGraphicFramePr>
        <p:xfrm>
          <a:off x="1115616" y="-531440"/>
          <a:ext cx="7344816"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aixaDeTexto 2"/>
          <p:cNvSpPr txBox="1"/>
          <p:nvPr/>
        </p:nvSpPr>
        <p:spPr>
          <a:xfrm>
            <a:off x="683568" y="548680"/>
            <a:ext cx="3096344" cy="369332"/>
          </a:xfrm>
          <a:prstGeom prst="rect">
            <a:avLst/>
          </a:prstGeom>
          <a:noFill/>
        </p:spPr>
        <p:txBody>
          <a:bodyPr wrap="square" rtlCol="0">
            <a:spAutoFit/>
          </a:bodyPr>
          <a:lstStyle/>
          <a:p>
            <a:r>
              <a:rPr lang="pt-PT" dirty="0" smtClean="0"/>
              <a:t>Procedimento </a:t>
            </a:r>
            <a:r>
              <a:rPr lang="pt-PT" dirty="0" err="1" smtClean="0"/>
              <a:t>Adminsitrativo</a:t>
            </a:r>
            <a:r>
              <a:rPr lang="pt-PT" dirty="0" smtClean="0"/>
              <a:t> </a:t>
            </a:r>
            <a:endParaRPr lang="en-GB" dirty="0"/>
          </a:p>
        </p:txBody>
      </p:sp>
      <p:sp>
        <p:nvSpPr>
          <p:cNvPr id="4" name="CaixaDeTexto 3"/>
          <p:cNvSpPr txBox="1"/>
          <p:nvPr/>
        </p:nvSpPr>
        <p:spPr>
          <a:xfrm>
            <a:off x="755576" y="2348880"/>
            <a:ext cx="7920880" cy="4247317"/>
          </a:xfrm>
          <a:prstGeom prst="rect">
            <a:avLst/>
          </a:prstGeom>
          <a:noFill/>
        </p:spPr>
        <p:txBody>
          <a:bodyPr wrap="square" rtlCol="0">
            <a:spAutoFit/>
          </a:bodyPr>
          <a:lstStyle/>
          <a:p>
            <a:r>
              <a:rPr lang="pt-PT" dirty="0" smtClean="0"/>
              <a:t>Importante no procedimento administrativo </a:t>
            </a:r>
          </a:p>
          <a:p>
            <a:pPr marL="285750" indent="-285750">
              <a:buFont typeface="Arial" panose="020B0604020202020204" pitchFamily="34" charset="0"/>
              <a:buChar char="•"/>
            </a:pPr>
            <a:r>
              <a:rPr lang="pt-PT" dirty="0" smtClean="0"/>
              <a:t>Notificações </a:t>
            </a:r>
          </a:p>
          <a:p>
            <a:pPr marL="285750" indent="-285750">
              <a:buFont typeface="Arial" panose="020B0604020202020204" pitchFamily="34" charset="0"/>
              <a:buChar char="•"/>
            </a:pPr>
            <a:r>
              <a:rPr lang="pt-PT" dirty="0" smtClean="0"/>
              <a:t>Contagem dos Prazos </a:t>
            </a:r>
          </a:p>
          <a:p>
            <a:pPr marL="285750" indent="-285750">
              <a:buFont typeface="Arial" panose="020B0604020202020204" pitchFamily="34" charset="0"/>
              <a:buChar char="•"/>
            </a:pPr>
            <a:r>
              <a:rPr lang="pt-PT" dirty="0" smtClean="0"/>
              <a:t>Fundamentação do ato administrativo</a:t>
            </a:r>
          </a:p>
          <a:p>
            <a:endParaRPr lang="pt-PT" dirty="0"/>
          </a:p>
          <a:p>
            <a:endParaRPr lang="pt-PT" dirty="0" smtClean="0"/>
          </a:p>
          <a:p>
            <a:r>
              <a:rPr lang="pt-PT" dirty="0" smtClean="0"/>
              <a:t>Formas de impugnação do ato administrativo:</a:t>
            </a:r>
          </a:p>
          <a:p>
            <a:pPr marL="285750" indent="-285750">
              <a:buFont typeface="Arial" panose="020B0604020202020204" pitchFamily="34" charset="0"/>
              <a:buChar char="•"/>
            </a:pPr>
            <a:r>
              <a:rPr lang="pt-PT" dirty="0" smtClean="0"/>
              <a:t>Reclamação</a:t>
            </a:r>
          </a:p>
          <a:p>
            <a:pPr marL="285750" indent="-285750">
              <a:buFont typeface="Arial" panose="020B0604020202020204" pitchFamily="34" charset="0"/>
              <a:buChar char="•"/>
            </a:pPr>
            <a:r>
              <a:rPr lang="pt-PT" dirty="0" smtClean="0"/>
              <a:t>Recursos administrativos – necessário, facultativo ou especiais (para quem exerce a supervisão ou tutela)</a:t>
            </a:r>
          </a:p>
          <a:p>
            <a:pPr marL="285750" indent="-285750">
              <a:buFont typeface="Arial" panose="020B0604020202020204" pitchFamily="34" charset="0"/>
              <a:buChar char="•"/>
            </a:pPr>
            <a:r>
              <a:rPr lang="pt-PT" dirty="0" smtClean="0"/>
              <a:t>Recurso contencioso </a:t>
            </a:r>
          </a:p>
          <a:p>
            <a:endParaRPr lang="pt-PT" dirty="0"/>
          </a:p>
          <a:p>
            <a:endParaRPr lang="pt-PT" dirty="0" smtClean="0"/>
          </a:p>
          <a:p>
            <a:endParaRPr lang="pt-PT" dirty="0"/>
          </a:p>
          <a:p>
            <a:endParaRPr lang="en-GB"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395536" y="404664"/>
            <a:ext cx="8064896" cy="1200329"/>
          </a:xfrm>
          <a:prstGeom prst="rect">
            <a:avLst/>
          </a:prstGeom>
        </p:spPr>
        <p:txBody>
          <a:bodyPr wrap="square">
            <a:spAutoFit/>
          </a:bodyPr>
          <a:lstStyle/>
          <a:p>
            <a:r>
              <a:rPr lang="en-GB" dirty="0" smtClean="0"/>
              <a:t>Regime Geral das Contraordenações – </a:t>
            </a:r>
            <a:r>
              <a:rPr lang="en-GB" dirty="0" err="1" smtClean="0"/>
              <a:t>aprovado</a:t>
            </a:r>
            <a:r>
              <a:rPr lang="en-GB" dirty="0" smtClean="0"/>
              <a:t> </a:t>
            </a:r>
            <a:r>
              <a:rPr lang="en-GB" dirty="0" err="1" smtClean="0"/>
              <a:t>pelo</a:t>
            </a:r>
            <a:r>
              <a:rPr lang="en-GB" dirty="0" smtClean="0"/>
              <a:t> </a:t>
            </a:r>
            <a:r>
              <a:rPr lang="pt-PT" dirty="0"/>
              <a:t>DL n.º 433/82, de </a:t>
            </a:r>
            <a:r>
              <a:rPr lang="pt-PT" dirty="0" smtClean="0"/>
              <a:t>27/10 e alterado pelos </a:t>
            </a:r>
            <a:r>
              <a:rPr lang="pt-PT" dirty="0"/>
              <a:t>DL n.º 356/89, de </a:t>
            </a:r>
            <a:r>
              <a:rPr lang="pt-PT" dirty="0" smtClean="0"/>
              <a:t>17/10</a:t>
            </a:r>
            <a:r>
              <a:rPr lang="en-GB" dirty="0" smtClean="0"/>
              <a:t>, </a:t>
            </a:r>
            <a:r>
              <a:rPr lang="pt-PT" dirty="0" smtClean="0"/>
              <a:t>DL </a:t>
            </a:r>
            <a:r>
              <a:rPr lang="pt-PT" dirty="0"/>
              <a:t>n.º 244/95, de </a:t>
            </a:r>
            <a:r>
              <a:rPr lang="pt-PT" dirty="0" smtClean="0"/>
              <a:t>14/09, </a:t>
            </a:r>
            <a:r>
              <a:rPr lang="pt-PT" dirty="0"/>
              <a:t>DL n.º 323/2001, de </a:t>
            </a:r>
            <a:r>
              <a:rPr lang="pt-PT" dirty="0" smtClean="0"/>
              <a:t>17/12 e </a:t>
            </a:r>
            <a:r>
              <a:rPr lang="pt-PT" dirty="0"/>
              <a:t>Lei n.º 109/2001, de 24/12</a:t>
            </a:r>
            <a:endParaRPr lang="en-GB" dirty="0" smtClean="0"/>
          </a:p>
          <a:p>
            <a:endParaRPr lang="pt-PT" dirty="0"/>
          </a:p>
        </p:txBody>
      </p:sp>
      <p:sp>
        <p:nvSpPr>
          <p:cNvPr id="3" name="Rectângulo 2"/>
          <p:cNvSpPr/>
          <p:nvPr/>
        </p:nvSpPr>
        <p:spPr>
          <a:xfrm>
            <a:off x="611560" y="2044620"/>
            <a:ext cx="7560840" cy="3139321"/>
          </a:xfrm>
          <a:prstGeom prst="rect">
            <a:avLst/>
          </a:prstGeom>
        </p:spPr>
        <p:txBody>
          <a:bodyPr wrap="square">
            <a:spAutoFit/>
          </a:bodyPr>
          <a:lstStyle/>
          <a:p>
            <a:r>
              <a:rPr lang="pt-PT" dirty="0"/>
              <a:t>Constitui </a:t>
            </a:r>
            <a:r>
              <a:rPr lang="pt-PT" dirty="0" err="1"/>
              <a:t>contra-ordenação</a:t>
            </a:r>
            <a:r>
              <a:rPr lang="pt-PT" dirty="0"/>
              <a:t> todo o facto ilícito e censurável que preencha um tipo legal no qual se comine uma coima</a:t>
            </a:r>
            <a:r>
              <a:rPr lang="pt-PT" dirty="0" smtClean="0"/>
              <a:t>.</a:t>
            </a:r>
          </a:p>
          <a:p>
            <a:endParaRPr lang="pt-PT" dirty="0"/>
          </a:p>
          <a:p>
            <a:r>
              <a:rPr lang="pt-PT" dirty="0" smtClean="0"/>
              <a:t>Facto tem de ser:</a:t>
            </a:r>
          </a:p>
          <a:p>
            <a:r>
              <a:rPr lang="pt-PT" i="1" dirty="0" smtClean="0"/>
              <a:t>Ilícito</a:t>
            </a:r>
            <a:r>
              <a:rPr lang="pt-PT" dirty="0" smtClean="0"/>
              <a:t> – ato que não é permitido por lei </a:t>
            </a:r>
          </a:p>
          <a:p>
            <a:r>
              <a:rPr lang="pt-PT" i="1" dirty="0" smtClean="0"/>
              <a:t>Típico</a:t>
            </a:r>
            <a:r>
              <a:rPr lang="pt-PT" dirty="0" smtClean="0"/>
              <a:t> – conduta abstrata do agente que produz um determinado resultado punido por lei</a:t>
            </a:r>
          </a:p>
          <a:p>
            <a:r>
              <a:rPr lang="pt-PT" i="1" dirty="0" smtClean="0"/>
              <a:t>Culposo</a:t>
            </a:r>
            <a:r>
              <a:rPr lang="pt-PT" dirty="0" smtClean="0"/>
              <a:t> – ação concreta do agente que produz um determinado resultado, que o agente previu ou se conformou </a:t>
            </a:r>
          </a:p>
          <a:p>
            <a:r>
              <a:rPr lang="pt-PT" i="1" dirty="0" smtClean="0"/>
              <a:t>Punível com coima</a:t>
            </a:r>
            <a:r>
              <a:rPr lang="pt-PT" dirty="0" smtClean="0"/>
              <a:t>- a sanção é pecuniária e não pode ser convertida em privação de liberdade </a:t>
            </a:r>
            <a:endParaRPr lang="en-GB" dirty="0"/>
          </a:p>
        </p:txBody>
      </p:sp>
    </p:spTree>
    <p:extLst>
      <p:ext uri="{BB962C8B-B14F-4D97-AF65-F5344CB8AC3E}">
        <p14:creationId xmlns:p14="http://schemas.microsoft.com/office/powerpoint/2010/main" val="3893370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1144</Words>
  <Application>Microsoft Office PowerPoint</Application>
  <PresentationFormat>Apresentação no Ecrã (4:3)</PresentationFormat>
  <Paragraphs>94</Paragraphs>
  <Slides>10</Slides>
  <Notes>0</Notes>
  <HiddenSlides>0</HiddenSlides>
  <MMClips>0</MMClips>
  <ScaleCrop>false</ScaleCrop>
  <HeadingPairs>
    <vt:vector size="6" baseType="variant">
      <vt:variant>
        <vt:lpstr>Tipos de letra usados</vt:lpstr>
      </vt:variant>
      <vt:variant>
        <vt:i4>2</vt:i4>
      </vt:variant>
      <vt:variant>
        <vt:lpstr>Tema</vt:lpstr>
      </vt:variant>
      <vt:variant>
        <vt:i4>3</vt:i4>
      </vt:variant>
      <vt:variant>
        <vt:lpstr>Títulos dos diapositivos</vt:lpstr>
      </vt:variant>
      <vt:variant>
        <vt:i4>10</vt:i4>
      </vt:variant>
    </vt:vector>
  </HeadingPairs>
  <TitlesOfParts>
    <vt:vector size="15" baseType="lpstr">
      <vt:lpstr>Arial</vt:lpstr>
      <vt:lpstr>Calibri</vt:lpstr>
      <vt:lpstr>Tema do Office</vt:lpstr>
      <vt:lpstr>1_Tema do Office</vt:lpstr>
      <vt:lpstr>2_Tema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David Monteiro</dc:creator>
  <cp:lastModifiedBy>Susana Soares Paulino</cp:lastModifiedBy>
  <cp:revision>58</cp:revision>
  <cp:lastPrinted>2018-11-20T18:58:01Z</cp:lastPrinted>
  <dcterms:created xsi:type="dcterms:W3CDTF">2011-11-03T13:47:38Z</dcterms:created>
  <dcterms:modified xsi:type="dcterms:W3CDTF">2023-03-03T15:35:03Z</dcterms:modified>
</cp:coreProperties>
</file>